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70" r:id="rId1"/>
  </p:sldMasterIdLst>
  <p:notesMasterIdLst>
    <p:notesMasterId r:id="rId39"/>
  </p:notesMasterIdLst>
  <p:sldIdLst>
    <p:sldId id="256" r:id="rId2"/>
    <p:sldId id="258" r:id="rId3"/>
    <p:sldId id="257" r:id="rId4"/>
    <p:sldId id="297" r:id="rId5"/>
    <p:sldId id="259" r:id="rId6"/>
    <p:sldId id="302" r:id="rId7"/>
    <p:sldId id="304" r:id="rId8"/>
    <p:sldId id="292" r:id="rId9"/>
    <p:sldId id="270" r:id="rId10"/>
    <p:sldId id="272" r:id="rId11"/>
    <p:sldId id="273" r:id="rId12"/>
    <p:sldId id="274" r:id="rId13"/>
    <p:sldId id="289" r:id="rId14"/>
    <p:sldId id="277" r:id="rId15"/>
    <p:sldId id="278" r:id="rId16"/>
    <p:sldId id="279" r:id="rId17"/>
    <p:sldId id="284" r:id="rId18"/>
    <p:sldId id="280" r:id="rId19"/>
    <p:sldId id="281" r:id="rId20"/>
    <p:sldId id="261" r:id="rId21"/>
    <p:sldId id="262" r:id="rId22"/>
    <p:sldId id="264" r:id="rId23"/>
    <p:sldId id="263" r:id="rId24"/>
    <p:sldId id="265" r:id="rId25"/>
    <p:sldId id="266" r:id="rId26"/>
    <p:sldId id="294" r:id="rId27"/>
    <p:sldId id="293" r:id="rId28"/>
    <p:sldId id="285" r:id="rId29"/>
    <p:sldId id="282" r:id="rId30"/>
    <p:sldId id="288" r:id="rId31"/>
    <p:sldId id="286" r:id="rId32"/>
    <p:sldId id="287" r:id="rId33"/>
    <p:sldId id="291" r:id="rId34"/>
    <p:sldId id="295" r:id="rId35"/>
    <p:sldId id="283" r:id="rId36"/>
    <p:sldId id="268" r:id="rId37"/>
    <p:sldId id="269"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64" autoAdjust="0"/>
    <p:restoredTop sz="93875" autoAdjust="0"/>
  </p:normalViewPr>
  <p:slideViewPr>
    <p:cSldViewPr snapToGrid="0">
      <p:cViewPr varScale="1">
        <p:scale>
          <a:sx n="63" d="100"/>
          <a:sy n="63" d="100"/>
        </p:scale>
        <p:origin x="696" y="6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2BD201-BC30-4470-B1D4-9952461A5536}"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zh-TW" altLang="en-US"/>
        </a:p>
      </dgm:t>
    </dgm:pt>
    <dgm:pt modelId="{3A2156B2-B40A-4B2F-A873-8071CDE05673}">
      <dgm:prSet phldrT="[文字]" custT="1"/>
      <dgm:spPr/>
      <dgm:t>
        <a:bodyPr/>
        <a:lstStyle/>
        <a:p>
          <a:r>
            <a:rPr lang="zh-TW" altLang="en-US" sz="1800" b="1" dirty="0">
              <a:solidFill>
                <a:sysClr val="windowText" lastClr="000000"/>
              </a:solidFill>
            </a:rPr>
            <a:t>教育目標</a:t>
          </a:r>
        </a:p>
      </dgm:t>
    </dgm:pt>
    <dgm:pt modelId="{0C781BC5-658C-4BBD-B833-B788C1291481}" type="parTrans" cxnId="{4500F497-6900-4216-A91D-03B3BF3B88AD}">
      <dgm:prSet/>
      <dgm:spPr/>
      <dgm:t>
        <a:bodyPr/>
        <a:lstStyle/>
        <a:p>
          <a:endParaRPr lang="zh-TW" altLang="en-US"/>
        </a:p>
      </dgm:t>
    </dgm:pt>
    <dgm:pt modelId="{A670EF88-4467-4FCB-BC2C-EC6057480AAA}" type="sibTrans" cxnId="{4500F497-6900-4216-A91D-03B3BF3B88AD}">
      <dgm:prSet/>
      <dgm:spPr/>
      <dgm:t>
        <a:bodyPr/>
        <a:lstStyle/>
        <a:p>
          <a:endParaRPr lang="zh-TW" altLang="en-US"/>
        </a:p>
      </dgm:t>
    </dgm:pt>
    <dgm:pt modelId="{34F2C2D2-F9E6-4CF9-B05E-0B9942D36E55}">
      <dgm:prSet phldrT="[文字]" custT="1"/>
      <dgm:spPr/>
      <dgm:t>
        <a:bodyPr/>
        <a:lstStyle/>
        <a:p>
          <a:r>
            <a:rPr lang="zh-TW" altLang="en-US" sz="2400" dirty="0"/>
            <a:t>培養具心靈環保之博識專才</a:t>
          </a:r>
        </a:p>
      </dgm:t>
    </dgm:pt>
    <dgm:pt modelId="{67C4B118-5555-40EB-B33A-EC644E05E782}" type="parTrans" cxnId="{8AF5C66A-9AB4-4422-83CF-6CC638DF3A9C}">
      <dgm:prSet/>
      <dgm:spPr/>
      <dgm:t>
        <a:bodyPr/>
        <a:lstStyle/>
        <a:p>
          <a:endParaRPr lang="zh-TW" altLang="en-US"/>
        </a:p>
      </dgm:t>
    </dgm:pt>
    <dgm:pt modelId="{DADB1EDC-4461-4E03-967F-A96A6C69E358}" type="sibTrans" cxnId="{8AF5C66A-9AB4-4422-83CF-6CC638DF3A9C}">
      <dgm:prSet/>
      <dgm:spPr/>
      <dgm:t>
        <a:bodyPr/>
        <a:lstStyle/>
        <a:p>
          <a:endParaRPr lang="zh-TW" altLang="en-US"/>
        </a:p>
      </dgm:t>
    </dgm:pt>
    <dgm:pt modelId="{9D0C56BB-F4B1-4FB7-A6AD-6D3625B090DC}">
      <dgm:prSet phldrT="[文字]" custT="1"/>
      <dgm:spPr/>
      <dgm:t>
        <a:bodyPr/>
        <a:lstStyle/>
        <a:p>
          <a:r>
            <a:rPr lang="zh-TW" altLang="en-US" sz="1800" b="1" dirty="0">
              <a:solidFill>
                <a:sysClr val="windowText" lastClr="000000"/>
              </a:solidFill>
            </a:rPr>
            <a:t>修業規定</a:t>
          </a:r>
        </a:p>
      </dgm:t>
    </dgm:pt>
    <dgm:pt modelId="{8EE471F8-CA6A-4938-B87C-19EEF43D487E}" type="parTrans" cxnId="{1837D72F-757A-4EDD-9720-00779612BEC0}">
      <dgm:prSet/>
      <dgm:spPr/>
      <dgm:t>
        <a:bodyPr/>
        <a:lstStyle/>
        <a:p>
          <a:endParaRPr lang="zh-TW" altLang="en-US"/>
        </a:p>
      </dgm:t>
    </dgm:pt>
    <dgm:pt modelId="{B28720D4-A60E-488B-95CB-F8569E0750AD}" type="sibTrans" cxnId="{1837D72F-757A-4EDD-9720-00779612BEC0}">
      <dgm:prSet/>
      <dgm:spPr/>
      <dgm:t>
        <a:bodyPr/>
        <a:lstStyle/>
        <a:p>
          <a:endParaRPr lang="zh-TW" altLang="en-US"/>
        </a:p>
      </dgm:t>
    </dgm:pt>
    <dgm:pt modelId="{0A4CD2B5-576A-437F-8AD8-C94E29B2E125}">
      <dgm:prSet phldrT="[文字]" custT="1"/>
      <dgm:spPr/>
      <dgm:t>
        <a:bodyPr/>
        <a:lstStyle/>
        <a:p>
          <a:r>
            <a:rPr lang="zh-TW" sz="2400" baseline="0" dirty="0">
              <a:latin typeface="Times New Roman" panose="02020603050405020304" pitchFamily="18" charset="0"/>
            </a:rPr>
            <a:t>最低畢業學分：</a:t>
          </a:r>
          <a:r>
            <a:rPr lang="en-US" sz="2400" baseline="0" dirty="0">
              <a:latin typeface="Times New Roman" panose="02020603050405020304" pitchFamily="18" charset="0"/>
            </a:rPr>
            <a:t>36</a:t>
          </a:r>
          <a:r>
            <a:rPr lang="zh-TW" sz="2400" baseline="0" dirty="0">
              <a:latin typeface="Times New Roman" panose="02020603050405020304" pitchFamily="18" charset="0"/>
            </a:rPr>
            <a:t>學分</a:t>
          </a:r>
          <a:endParaRPr lang="zh-TW" altLang="en-US" sz="2400" baseline="0" dirty="0">
            <a:latin typeface="Times New Roman" panose="02020603050405020304" pitchFamily="18" charset="0"/>
          </a:endParaRPr>
        </a:p>
      </dgm:t>
    </dgm:pt>
    <dgm:pt modelId="{8CADE33B-D56D-49E7-8661-EBE9BB1CCE66}" type="parTrans" cxnId="{5C1E785A-0727-44D0-97DF-6D27F89E03E3}">
      <dgm:prSet/>
      <dgm:spPr/>
      <dgm:t>
        <a:bodyPr/>
        <a:lstStyle/>
        <a:p>
          <a:endParaRPr lang="zh-TW" altLang="en-US"/>
        </a:p>
      </dgm:t>
    </dgm:pt>
    <dgm:pt modelId="{5310098D-C807-483A-AF9B-4C6704675EAF}" type="sibTrans" cxnId="{5C1E785A-0727-44D0-97DF-6D27F89E03E3}">
      <dgm:prSet/>
      <dgm:spPr/>
      <dgm:t>
        <a:bodyPr/>
        <a:lstStyle/>
        <a:p>
          <a:endParaRPr lang="zh-TW" altLang="en-US"/>
        </a:p>
      </dgm:t>
    </dgm:pt>
    <dgm:pt modelId="{F481A4DF-DD33-4A5B-80E1-03271EEF9F78}">
      <dgm:prSet custT="1"/>
      <dgm:spPr/>
      <dgm:t>
        <a:bodyPr/>
        <a:lstStyle/>
        <a:p>
          <a:r>
            <a:rPr lang="zh-TW" altLang="en-US" sz="2400" dirty="0"/>
            <a:t>跨領域社會創新經營與管理人才</a:t>
          </a:r>
        </a:p>
      </dgm:t>
    </dgm:pt>
    <dgm:pt modelId="{47B732A3-5A7A-44ED-AD24-BA102E10FDF8}" type="parTrans" cxnId="{9D4D6E15-D2AC-4BD1-8822-4288B328A07B}">
      <dgm:prSet/>
      <dgm:spPr/>
      <dgm:t>
        <a:bodyPr/>
        <a:lstStyle/>
        <a:p>
          <a:endParaRPr lang="zh-TW" altLang="en-US"/>
        </a:p>
      </dgm:t>
    </dgm:pt>
    <dgm:pt modelId="{BD84A8AF-B58A-49A8-ABA0-6DFB4AFCD0D6}" type="sibTrans" cxnId="{9D4D6E15-D2AC-4BD1-8822-4288B328A07B}">
      <dgm:prSet/>
      <dgm:spPr/>
      <dgm:t>
        <a:bodyPr/>
        <a:lstStyle/>
        <a:p>
          <a:endParaRPr lang="zh-TW" altLang="en-US"/>
        </a:p>
      </dgm:t>
    </dgm:pt>
    <dgm:pt modelId="{209E5398-7AE4-4B48-8646-2C129FFE5D77}">
      <dgm:prSet custT="1"/>
      <dgm:spPr/>
      <dgm:t>
        <a:bodyPr/>
        <a:lstStyle/>
        <a:p>
          <a:r>
            <a:rPr lang="zh-TW" altLang="en-US" sz="2400" dirty="0"/>
            <a:t>深耕社區議題倡議與公益實踐人才</a:t>
          </a:r>
        </a:p>
      </dgm:t>
    </dgm:pt>
    <dgm:pt modelId="{44B955CF-3773-4013-B3C9-9E078BC37E86}" type="parTrans" cxnId="{54BF1E0C-8BF6-481B-B202-726F1D0BD163}">
      <dgm:prSet/>
      <dgm:spPr/>
      <dgm:t>
        <a:bodyPr/>
        <a:lstStyle/>
        <a:p>
          <a:endParaRPr lang="zh-TW" altLang="en-US"/>
        </a:p>
      </dgm:t>
    </dgm:pt>
    <dgm:pt modelId="{D840F372-D68A-404D-A501-FB4F6663C360}" type="sibTrans" cxnId="{54BF1E0C-8BF6-481B-B202-726F1D0BD163}">
      <dgm:prSet/>
      <dgm:spPr/>
      <dgm:t>
        <a:bodyPr/>
        <a:lstStyle/>
        <a:p>
          <a:endParaRPr lang="zh-TW" altLang="en-US"/>
        </a:p>
      </dgm:t>
    </dgm:pt>
    <dgm:pt modelId="{72E164D8-ABB2-4AEE-80F7-CB9BEA3D72AE}">
      <dgm:prSet custT="1"/>
      <dgm:spPr/>
      <dgm:t>
        <a:bodyPr/>
        <a:lstStyle/>
        <a:p>
          <a:r>
            <a:rPr lang="zh-TW" altLang="en-US" sz="2400" dirty="0"/>
            <a:t>厚植生態素養與奠基環境永續發展人才</a:t>
          </a:r>
        </a:p>
      </dgm:t>
    </dgm:pt>
    <dgm:pt modelId="{C89D14D0-334C-49FF-8984-8DEF89607CEA}" type="parTrans" cxnId="{1DA2655A-4096-4BA5-9E89-E7962F545363}">
      <dgm:prSet/>
      <dgm:spPr/>
      <dgm:t>
        <a:bodyPr/>
        <a:lstStyle/>
        <a:p>
          <a:endParaRPr lang="zh-TW" altLang="en-US"/>
        </a:p>
      </dgm:t>
    </dgm:pt>
    <dgm:pt modelId="{E9418511-74EE-4301-BC1E-49DDBCE170BC}" type="sibTrans" cxnId="{1DA2655A-4096-4BA5-9E89-E7962F545363}">
      <dgm:prSet/>
      <dgm:spPr/>
      <dgm:t>
        <a:bodyPr/>
        <a:lstStyle/>
        <a:p>
          <a:endParaRPr lang="zh-TW" altLang="en-US"/>
        </a:p>
      </dgm:t>
    </dgm:pt>
    <dgm:pt modelId="{EC4F8868-5AEC-43E0-AFF5-06065770EBB8}">
      <dgm:prSet custT="1"/>
      <dgm:spPr/>
      <dgm:t>
        <a:bodyPr/>
        <a:lstStyle/>
        <a:p>
          <a:r>
            <a:rPr lang="zh-TW" sz="2400" baseline="0" dirty="0">
              <a:latin typeface="Times New Roman" panose="02020603050405020304" pitchFamily="18" charset="0"/>
            </a:rPr>
            <a:t>校共同必修：</a:t>
          </a:r>
          <a:r>
            <a:rPr lang="en-US" sz="2400" baseline="0" dirty="0">
              <a:latin typeface="Times New Roman" panose="02020603050405020304" pitchFamily="18" charset="0"/>
            </a:rPr>
            <a:t>3</a:t>
          </a:r>
          <a:r>
            <a:rPr lang="zh-TW" sz="2400" baseline="0" dirty="0">
              <a:latin typeface="Times New Roman" panose="02020603050405020304" pitchFamily="18" charset="0"/>
            </a:rPr>
            <a:t>學分</a:t>
          </a:r>
        </a:p>
      </dgm:t>
    </dgm:pt>
    <dgm:pt modelId="{829C31FB-C0D0-4920-B822-A1AAA1A06792}" type="parTrans" cxnId="{2B2F455D-9E4B-44E8-8A79-96F19DDFE4F6}">
      <dgm:prSet/>
      <dgm:spPr/>
      <dgm:t>
        <a:bodyPr/>
        <a:lstStyle/>
        <a:p>
          <a:endParaRPr lang="zh-TW" altLang="en-US"/>
        </a:p>
      </dgm:t>
    </dgm:pt>
    <dgm:pt modelId="{D1D5303D-2E65-42FD-9532-ABF0E3CEB2C6}" type="sibTrans" cxnId="{2B2F455D-9E4B-44E8-8A79-96F19DDFE4F6}">
      <dgm:prSet/>
      <dgm:spPr/>
      <dgm:t>
        <a:bodyPr/>
        <a:lstStyle/>
        <a:p>
          <a:endParaRPr lang="zh-TW" altLang="en-US"/>
        </a:p>
      </dgm:t>
    </dgm:pt>
    <dgm:pt modelId="{A0D02529-240E-409C-B02F-796AFC6B884D}">
      <dgm:prSet custT="1"/>
      <dgm:spPr/>
      <dgm:t>
        <a:bodyPr/>
        <a:lstStyle/>
        <a:p>
          <a:r>
            <a:rPr lang="zh-TW" sz="2400" baseline="0">
              <a:latin typeface="Times New Roman" panose="02020603050405020304" pitchFamily="18" charset="0"/>
            </a:rPr>
            <a:t>學程核心必修：</a:t>
          </a:r>
          <a:r>
            <a:rPr lang="en-US" sz="2400" baseline="0">
              <a:latin typeface="Times New Roman" panose="02020603050405020304" pitchFamily="18" charset="0"/>
            </a:rPr>
            <a:t>6</a:t>
          </a:r>
          <a:r>
            <a:rPr lang="zh-TW" sz="2400" baseline="0">
              <a:latin typeface="Times New Roman" panose="02020603050405020304" pitchFamily="18" charset="0"/>
            </a:rPr>
            <a:t>學分</a:t>
          </a:r>
        </a:p>
      </dgm:t>
    </dgm:pt>
    <dgm:pt modelId="{C7FF4BC2-47B5-4FC0-B39E-2BB279EE97DE}" type="parTrans" cxnId="{27BB832C-7EBE-4280-9D70-DF509502FDFB}">
      <dgm:prSet/>
      <dgm:spPr/>
      <dgm:t>
        <a:bodyPr/>
        <a:lstStyle/>
        <a:p>
          <a:endParaRPr lang="zh-TW" altLang="en-US"/>
        </a:p>
      </dgm:t>
    </dgm:pt>
    <dgm:pt modelId="{F119A9CF-40CC-4E87-A622-9CC1C566B39F}" type="sibTrans" cxnId="{27BB832C-7EBE-4280-9D70-DF509502FDFB}">
      <dgm:prSet/>
      <dgm:spPr/>
      <dgm:t>
        <a:bodyPr/>
        <a:lstStyle/>
        <a:p>
          <a:endParaRPr lang="zh-TW" altLang="en-US"/>
        </a:p>
      </dgm:t>
    </dgm:pt>
    <dgm:pt modelId="{160DED75-E296-4BD0-8058-318C9B791AD1}">
      <dgm:prSet custT="1"/>
      <dgm:spPr/>
      <dgm:t>
        <a:bodyPr/>
        <a:lstStyle/>
        <a:p>
          <a:r>
            <a:rPr lang="zh-TW" sz="2400" baseline="0" dirty="0">
              <a:latin typeface="Times New Roman" panose="02020603050405020304" pitchFamily="18" charset="0"/>
            </a:rPr>
            <a:t>最低選修：</a:t>
          </a:r>
          <a:r>
            <a:rPr lang="en-US" sz="2400" baseline="0" dirty="0">
              <a:latin typeface="Times New Roman" panose="02020603050405020304" pitchFamily="18" charset="0"/>
            </a:rPr>
            <a:t>27</a:t>
          </a:r>
          <a:r>
            <a:rPr lang="zh-TW" sz="2400" baseline="0" dirty="0">
              <a:latin typeface="Times New Roman" panose="02020603050405020304" pitchFamily="18" charset="0"/>
            </a:rPr>
            <a:t>學分</a:t>
          </a:r>
        </a:p>
      </dgm:t>
    </dgm:pt>
    <dgm:pt modelId="{8CB845B1-2432-4705-BA2C-EDFE7E329A53}" type="parTrans" cxnId="{EF4469F2-6B4C-4CBF-97DB-BE29DDC83DD1}">
      <dgm:prSet/>
      <dgm:spPr/>
      <dgm:t>
        <a:bodyPr/>
        <a:lstStyle/>
        <a:p>
          <a:endParaRPr lang="zh-TW" altLang="en-US"/>
        </a:p>
      </dgm:t>
    </dgm:pt>
    <dgm:pt modelId="{31031F09-8FA2-4AE0-8019-1B64488BE8DE}" type="sibTrans" cxnId="{EF4469F2-6B4C-4CBF-97DB-BE29DDC83DD1}">
      <dgm:prSet/>
      <dgm:spPr/>
      <dgm:t>
        <a:bodyPr/>
        <a:lstStyle/>
        <a:p>
          <a:endParaRPr lang="zh-TW" altLang="en-US"/>
        </a:p>
      </dgm:t>
    </dgm:pt>
    <dgm:pt modelId="{86978E9A-CD9D-41C8-8192-F4986AB3176E}">
      <dgm:prSet custT="1"/>
      <dgm:spPr/>
      <dgm:t>
        <a:bodyPr/>
        <a:lstStyle/>
        <a:p>
          <a:r>
            <a:rPr lang="zh-TW" sz="2400" baseline="0" dirty="0">
              <a:latin typeface="Times New Roman" panose="02020603050405020304" pitchFamily="18" charset="0"/>
            </a:rPr>
            <a:t>跨學程、佛教選修，最高承認</a:t>
          </a:r>
          <a:r>
            <a:rPr lang="en-US" sz="2400" baseline="0" dirty="0">
              <a:latin typeface="Times New Roman" panose="02020603050405020304" pitchFamily="18" charset="0"/>
            </a:rPr>
            <a:t>6</a:t>
          </a:r>
          <a:r>
            <a:rPr lang="zh-TW" sz="2400" baseline="0" dirty="0">
              <a:latin typeface="Times New Roman" panose="02020603050405020304" pitchFamily="18" charset="0"/>
            </a:rPr>
            <a:t>學分</a:t>
          </a:r>
          <a:r>
            <a:rPr lang="en-US" sz="2400" baseline="0" dirty="0">
              <a:latin typeface="Times New Roman" panose="02020603050405020304" pitchFamily="18" charset="0"/>
            </a:rPr>
            <a:t>(</a:t>
          </a:r>
          <a:r>
            <a:rPr lang="zh-TW" sz="2400" baseline="0" dirty="0">
              <a:latin typeface="Times New Roman" panose="02020603050405020304" pitchFamily="18" charset="0"/>
            </a:rPr>
            <a:t>不含共同開課</a:t>
          </a:r>
          <a:r>
            <a:rPr lang="en-US" sz="2400" baseline="0" dirty="0">
              <a:latin typeface="Times New Roman" panose="02020603050405020304" pitchFamily="18" charset="0"/>
            </a:rPr>
            <a:t>)</a:t>
          </a:r>
          <a:endParaRPr lang="zh-TW" sz="2400" baseline="0" dirty="0">
            <a:latin typeface="Times New Roman" panose="02020603050405020304" pitchFamily="18" charset="0"/>
          </a:endParaRPr>
        </a:p>
      </dgm:t>
    </dgm:pt>
    <dgm:pt modelId="{A19A755E-2B17-4C2F-B1C0-7FCB93A94C3D}" type="parTrans" cxnId="{E1A92DC7-DB07-47AF-9C74-325D11E9EA64}">
      <dgm:prSet/>
      <dgm:spPr/>
      <dgm:t>
        <a:bodyPr/>
        <a:lstStyle/>
        <a:p>
          <a:endParaRPr lang="zh-TW" altLang="en-US"/>
        </a:p>
      </dgm:t>
    </dgm:pt>
    <dgm:pt modelId="{D1A1BDD1-01D4-46EF-BB94-EEF2F5E2BDBB}" type="sibTrans" cxnId="{E1A92DC7-DB07-47AF-9C74-325D11E9EA64}">
      <dgm:prSet/>
      <dgm:spPr/>
      <dgm:t>
        <a:bodyPr/>
        <a:lstStyle/>
        <a:p>
          <a:endParaRPr lang="zh-TW" altLang="en-US"/>
        </a:p>
      </dgm:t>
    </dgm:pt>
    <dgm:pt modelId="{BECD8B63-044C-4723-AFCA-8CA095C6F3CE}" type="pres">
      <dgm:prSet presAssocID="{D82BD201-BC30-4470-B1D4-9952461A5536}" presName="linearFlow" presStyleCnt="0">
        <dgm:presLayoutVars>
          <dgm:dir/>
          <dgm:animLvl val="lvl"/>
          <dgm:resizeHandles val="exact"/>
        </dgm:presLayoutVars>
      </dgm:prSet>
      <dgm:spPr/>
      <dgm:t>
        <a:bodyPr/>
        <a:lstStyle/>
        <a:p>
          <a:endParaRPr lang="zh-TW" altLang="en-US"/>
        </a:p>
      </dgm:t>
    </dgm:pt>
    <dgm:pt modelId="{F9ADC9B9-ADCB-4DB7-821F-C236E674CC3C}" type="pres">
      <dgm:prSet presAssocID="{3A2156B2-B40A-4B2F-A873-8071CDE05673}" presName="composite" presStyleCnt="0"/>
      <dgm:spPr/>
    </dgm:pt>
    <dgm:pt modelId="{93745B9B-6B2E-40FD-8492-867666B5DF2D}" type="pres">
      <dgm:prSet presAssocID="{3A2156B2-B40A-4B2F-A873-8071CDE05673}" presName="parentText" presStyleLbl="alignNode1" presStyleIdx="0" presStyleCnt="2" custLinFactNeighborX="-2723" custLinFactNeighborY="-8008">
        <dgm:presLayoutVars>
          <dgm:chMax val="1"/>
          <dgm:bulletEnabled val="1"/>
        </dgm:presLayoutVars>
      </dgm:prSet>
      <dgm:spPr/>
      <dgm:t>
        <a:bodyPr/>
        <a:lstStyle/>
        <a:p>
          <a:endParaRPr lang="zh-TW" altLang="en-US"/>
        </a:p>
      </dgm:t>
    </dgm:pt>
    <dgm:pt modelId="{78EE02C8-B433-454D-86EC-308A2A5053F1}" type="pres">
      <dgm:prSet presAssocID="{3A2156B2-B40A-4B2F-A873-8071CDE05673}" presName="descendantText" presStyleLbl="alignAcc1" presStyleIdx="0" presStyleCnt="2" custScaleY="136344">
        <dgm:presLayoutVars>
          <dgm:bulletEnabled val="1"/>
        </dgm:presLayoutVars>
      </dgm:prSet>
      <dgm:spPr/>
      <dgm:t>
        <a:bodyPr/>
        <a:lstStyle/>
        <a:p>
          <a:endParaRPr lang="zh-TW" altLang="en-US"/>
        </a:p>
      </dgm:t>
    </dgm:pt>
    <dgm:pt modelId="{5EC409DC-C7F0-4641-A3FC-94F93CCC6A03}" type="pres">
      <dgm:prSet presAssocID="{A670EF88-4467-4FCB-BC2C-EC6057480AAA}" presName="sp" presStyleCnt="0"/>
      <dgm:spPr/>
    </dgm:pt>
    <dgm:pt modelId="{4D480BDA-CF18-4C90-8A99-4D8F35FBAC69}" type="pres">
      <dgm:prSet presAssocID="{9D0C56BB-F4B1-4FB7-A6AD-6D3625B090DC}" presName="composite" presStyleCnt="0"/>
      <dgm:spPr/>
    </dgm:pt>
    <dgm:pt modelId="{0F84D01B-12D7-4B3C-A927-A9CA3FF2AA9C}" type="pres">
      <dgm:prSet presAssocID="{9D0C56BB-F4B1-4FB7-A6AD-6D3625B090DC}" presName="parentText" presStyleLbl="alignNode1" presStyleIdx="1" presStyleCnt="2" custScaleX="98935" custLinFactNeighborX="1090" custLinFactNeighborY="-15634">
        <dgm:presLayoutVars>
          <dgm:chMax val="1"/>
          <dgm:bulletEnabled val="1"/>
        </dgm:presLayoutVars>
      </dgm:prSet>
      <dgm:spPr/>
      <dgm:t>
        <a:bodyPr/>
        <a:lstStyle/>
        <a:p>
          <a:endParaRPr lang="zh-TW" altLang="en-US"/>
        </a:p>
      </dgm:t>
    </dgm:pt>
    <dgm:pt modelId="{ECB18799-64B4-4325-BF30-645DE6B73937}" type="pres">
      <dgm:prSet presAssocID="{9D0C56BB-F4B1-4FB7-A6AD-6D3625B090DC}" presName="descendantText" presStyleLbl="alignAcc1" presStyleIdx="1" presStyleCnt="2" custScaleY="175192">
        <dgm:presLayoutVars>
          <dgm:bulletEnabled val="1"/>
        </dgm:presLayoutVars>
      </dgm:prSet>
      <dgm:spPr/>
      <dgm:t>
        <a:bodyPr/>
        <a:lstStyle/>
        <a:p>
          <a:endParaRPr lang="zh-TW" altLang="en-US"/>
        </a:p>
      </dgm:t>
    </dgm:pt>
  </dgm:ptLst>
  <dgm:cxnLst>
    <dgm:cxn modelId="{A3930780-1198-4367-AFFF-BB0276592B29}" type="presOf" srcId="{F481A4DF-DD33-4A5B-80E1-03271EEF9F78}" destId="{78EE02C8-B433-454D-86EC-308A2A5053F1}" srcOrd="0" destOrd="1" presId="urn:microsoft.com/office/officeart/2005/8/layout/chevron2"/>
    <dgm:cxn modelId="{54BF1E0C-8BF6-481B-B202-726F1D0BD163}" srcId="{3A2156B2-B40A-4B2F-A873-8071CDE05673}" destId="{209E5398-7AE4-4B48-8646-2C129FFE5D77}" srcOrd="2" destOrd="0" parTransId="{44B955CF-3773-4013-B3C9-9E078BC37E86}" sibTransId="{D840F372-D68A-404D-A501-FB4F6663C360}"/>
    <dgm:cxn modelId="{5ED3C8E1-0D08-4F4A-A27E-446A0A12BAA7}" type="presOf" srcId="{A0D02529-240E-409C-B02F-796AFC6B884D}" destId="{ECB18799-64B4-4325-BF30-645DE6B73937}" srcOrd="0" destOrd="2" presId="urn:microsoft.com/office/officeart/2005/8/layout/chevron2"/>
    <dgm:cxn modelId="{1DA2655A-4096-4BA5-9E89-E7962F545363}" srcId="{3A2156B2-B40A-4B2F-A873-8071CDE05673}" destId="{72E164D8-ABB2-4AEE-80F7-CB9BEA3D72AE}" srcOrd="3" destOrd="0" parTransId="{C89D14D0-334C-49FF-8984-8DEF89607CEA}" sibTransId="{E9418511-74EE-4301-BC1E-49DDBCE170BC}"/>
    <dgm:cxn modelId="{27BB832C-7EBE-4280-9D70-DF509502FDFB}" srcId="{9D0C56BB-F4B1-4FB7-A6AD-6D3625B090DC}" destId="{A0D02529-240E-409C-B02F-796AFC6B884D}" srcOrd="2" destOrd="0" parTransId="{C7FF4BC2-47B5-4FC0-B39E-2BB279EE97DE}" sibTransId="{F119A9CF-40CC-4E87-A622-9CC1C566B39F}"/>
    <dgm:cxn modelId="{6D330C09-7DAE-4AB1-AC33-92B7A13D8239}" type="presOf" srcId="{86978E9A-CD9D-41C8-8192-F4986AB3176E}" destId="{ECB18799-64B4-4325-BF30-645DE6B73937}" srcOrd="0" destOrd="4" presId="urn:microsoft.com/office/officeart/2005/8/layout/chevron2"/>
    <dgm:cxn modelId="{5C1E785A-0727-44D0-97DF-6D27F89E03E3}" srcId="{9D0C56BB-F4B1-4FB7-A6AD-6D3625B090DC}" destId="{0A4CD2B5-576A-437F-8AD8-C94E29B2E125}" srcOrd="0" destOrd="0" parTransId="{8CADE33B-D56D-49E7-8661-EBE9BB1CCE66}" sibTransId="{5310098D-C807-483A-AF9B-4C6704675EAF}"/>
    <dgm:cxn modelId="{A20D8B74-4191-47DA-8B93-DAB69B05E6C7}" type="presOf" srcId="{EC4F8868-5AEC-43E0-AFF5-06065770EBB8}" destId="{ECB18799-64B4-4325-BF30-645DE6B73937}" srcOrd="0" destOrd="1" presId="urn:microsoft.com/office/officeart/2005/8/layout/chevron2"/>
    <dgm:cxn modelId="{18F59CB7-1F44-4189-BABA-48E95489E227}" type="presOf" srcId="{D82BD201-BC30-4470-B1D4-9952461A5536}" destId="{BECD8B63-044C-4723-AFCA-8CA095C6F3CE}" srcOrd="0" destOrd="0" presId="urn:microsoft.com/office/officeart/2005/8/layout/chevron2"/>
    <dgm:cxn modelId="{4500F497-6900-4216-A91D-03B3BF3B88AD}" srcId="{D82BD201-BC30-4470-B1D4-9952461A5536}" destId="{3A2156B2-B40A-4B2F-A873-8071CDE05673}" srcOrd="0" destOrd="0" parTransId="{0C781BC5-658C-4BBD-B833-B788C1291481}" sibTransId="{A670EF88-4467-4FCB-BC2C-EC6057480AAA}"/>
    <dgm:cxn modelId="{2B2F455D-9E4B-44E8-8A79-96F19DDFE4F6}" srcId="{9D0C56BB-F4B1-4FB7-A6AD-6D3625B090DC}" destId="{EC4F8868-5AEC-43E0-AFF5-06065770EBB8}" srcOrd="1" destOrd="0" parTransId="{829C31FB-C0D0-4920-B822-A1AAA1A06792}" sibTransId="{D1D5303D-2E65-42FD-9532-ABF0E3CEB2C6}"/>
    <dgm:cxn modelId="{9D4D6E15-D2AC-4BD1-8822-4288B328A07B}" srcId="{3A2156B2-B40A-4B2F-A873-8071CDE05673}" destId="{F481A4DF-DD33-4A5B-80E1-03271EEF9F78}" srcOrd="1" destOrd="0" parTransId="{47B732A3-5A7A-44ED-AD24-BA102E10FDF8}" sibTransId="{BD84A8AF-B58A-49A8-ABA0-6DFB4AFCD0D6}"/>
    <dgm:cxn modelId="{8A6EDF32-E50C-4774-BE2C-7484A3423AF9}" type="presOf" srcId="{209E5398-7AE4-4B48-8646-2C129FFE5D77}" destId="{78EE02C8-B433-454D-86EC-308A2A5053F1}" srcOrd="0" destOrd="2" presId="urn:microsoft.com/office/officeart/2005/8/layout/chevron2"/>
    <dgm:cxn modelId="{8AF5C66A-9AB4-4422-83CF-6CC638DF3A9C}" srcId="{3A2156B2-B40A-4B2F-A873-8071CDE05673}" destId="{34F2C2D2-F9E6-4CF9-B05E-0B9942D36E55}" srcOrd="0" destOrd="0" parTransId="{67C4B118-5555-40EB-B33A-EC644E05E782}" sibTransId="{DADB1EDC-4461-4E03-967F-A96A6C69E358}"/>
    <dgm:cxn modelId="{E1A92DC7-DB07-47AF-9C74-325D11E9EA64}" srcId="{9D0C56BB-F4B1-4FB7-A6AD-6D3625B090DC}" destId="{86978E9A-CD9D-41C8-8192-F4986AB3176E}" srcOrd="4" destOrd="0" parTransId="{A19A755E-2B17-4C2F-B1C0-7FCB93A94C3D}" sibTransId="{D1A1BDD1-01D4-46EF-BB94-EEF2F5E2BDBB}"/>
    <dgm:cxn modelId="{5556E4FB-4EAF-4A55-B976-E8D1FAF0CDB4}" type="presOf" srcId="{3A2156B2-B40A-4B2F-A873-8071CDE05673}" destId="{93745B9B-6B2E-40FD-8492-867666B5DF2D}" srcOrd="0" destOrd="0" presId="urn:microsoft.com/office/officeart/2005/8/layout/chevron2"/>
    <dgm:cxn modelId="{5A0A647F-9030-4A06-BFDD-CD0CB45EDB9E}" type="presOf" srcId="{34F2C2D2-F9E6-4CF9-B05E-0B9942D36E55}" destId="{78EE02C8-B433-454D-86EC-308A2A5053F1}" srcOrd="0" destOrd="0" presId="urn:microsoft.com/office/officeart/2005/8/layout/chevron2"/>
    <dgm:cxn modelId="{00146510-7584-44F2-AD93-99563F0D6EBA}" type="presOf" srcId="{0A4CD2B5-576A-437F-8AD8-C94E29B2E125}" destId="{ECB18799-64B4-4325-BF30-645DE6B73937}" srcOrd="0" destOrd="0" presId="urn:microsoft.com/office/officeart/2005/8/layout/chevron2"/>
    <dgm:cxn modelId="{EF4469F2-6B4C-4CBF-97DB-BE29DDC83DD1}" srcId="{9D0C56BB-F4B1-4FB7-A6AD-6D3625B090DC}" destId="{160DED75-E296-4BD0-8058-318C9B791AD1}" srcOrd="3" destOrd="0" parTransId="{8CB845B1-2432-4705-BA2C-EDFE7E329A53}" sibTransId="{31031F09-8FA2-4AE0-8019-1B64488BE8DE}"/>
    <dgm:cxn modelId="{1837D72F-757A-4EDD-9720-00779612BEC0}" srcId="{D82BD201-BC30-4470-B1D4-9952461A5536}" destId="{9D0C56BB-F4B1-4FB7-A6AD-6D3625B090DC}" srcOrd="1" destOrd="0" parTransId="{8EE471F8-CA6A-4938-B87C-19EEF43D487E}" sibTransId="{B28720D4-A60E-488B-95CB-F8569E0750AD}"/>
    <dgm:cxn modelId="{E42A0B21-2336-4C5B-A2BA-727179BACFE1}" type="presOf" srcId="{9D0C56BB-F4B1-4FB7-A6AD-6D3625B090DC}" destId="{0F84D01B-12D7-4B3C-A927-A9CA3FF2AA9C}" srcOrd="0" destOrd="0" presId="urn:microsoft.com/office/officeart/2005/8/layout/chevron2"/>
    <dgm:cxn modelId="{1C571378-1E3B-4AD7-B4CB-F76C50A834A8}" type="presOf" srcId="{160DED75-E296-4BD0-8058-318C9B791AD1}" destId="{ECB18799-64B4-4325-BF30-645DE6B73937}" srcOrd="0" destOrd="3" presId="urn:microsoft.com/office/officeart/2005/8/layout/chevron2"/>
    <dgm:cxn modelId="{428AAEE8-0DA0-463C-A1AF-1A34CA09FCE2}" type="presOf" srcId="{72E164D8-ABB2-4AEE-80F7-CB9BEA3D72AE}" destId="{78EE02C8-B433-454D-86EC-308A2A5053F1}" srcOrd="0" destOrd="3" presId="urn:microsoft.com/office/officeart/2005/8/layout/chevron2"/>
    <dgm:cxn modelId="{7F5E5FB4-1C52-4D61-B40B-B47C19B506A3}" type="presParOf" srcId="{BECD8B63-044C-4723-AFCA-8CA095C6F3CE}" destId="{F9ADC9B9-ADCB-4DB7-821F-C236E674CC3C}" srcOrd="0" destOrd="0" presId="urn:microsoft.com/office/officeart/2005/8/layout/chevron2"/>
    <dgm:cxn modelId="{491450E1-D523-42BB-A3CF-B51E1E75EA5A}" type="presParOf" srcId="{F9ADC9B9-ADCB-4DB7-821F-C236E674CC3C}" destId="{93745B9B-6B2E-40FD-8492-867666B5DF2D}" srcOrd="0" destOrd="0" presId="urn:microsoft.com/office/officeart/2005/8/layout/chevron2"/>
    <dgm:cxn modelId="{0E5306F2-BCBB-4AC5-83AD-A1A8D9E3CB37}" type="presParOf" srcId="{F9ADC9B9-ADCB-4DB7-821F-C236E674CC3C}" destId="{78EE02C8-B433-454D-86EC-308A2A5053F1}" srcOrd="1" destOrd="0" presId="urn:microsoft.com/office/officeart/2005/8/layout/chevron2"/>
    <dgm:cxn modelId="{7BA23E90-0F03-4717-93F6-DA72BA9506D2}" type="presParOf" srcId="{BECD8B63-044C-4723-AFCA-8CA095C6F3CE}" destId="{5EC409DC-C7F0-4641-A3FC-94F93CCC6A03}" srcOrd="1" destOrd="0" presId="urn:microsoft.com/office/officeart/2005/8/layout/chevron2"/>
    <dgm:cxn modelId="{719D25C4-3AA7-4FE0-B6B9-0E3AAF780B2C}" type="presParOf" srcId="{BECD8B63-044C-4723-AFCA-8CA095C6F3CE}" destId="{4D480BDA-CF18-4C90-8A99-4D8F35FBAC69}" srcOrd="2" destOrd="0" presId="urn:microsoft.com/office/officeart/2005/8/layout/chevron2"/>
    <dgm:cxn modelId="{79D372C8-8D68-4133-A42D-69A447490EDA}" type="presParOf" srcId="{4D480BDA-CF18-4C90-8A99-4D8F35FBAC69}" destId="{0F84D01B-12D7-4B3C-A927-A9CA3FF2AA9C}" srcOrd="0" destOrd="0" presId="urn:microsoft.com/office/officeart/2005/8/layout/chevron2"/>
    <dgm:cxn modelId="{0F439A3E-6EBE-4642-96EF-983A1C8176BB}" type="presParOf" srcId="{4D480BDA-CF18-4C90-8A99-4D8F35FBAC69}" destId="{ECB18799-64B4-4325-BF30-645DE6B73937}"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745B9B-6B2E-40FD-8492-867666B5DF2D}">
      <dsp:nvSpPr>
        <dsp:cNvPr id="0" name=""/>
        <dsp:cNvSpPr/>
      </dsp:nvSpPr>
      <dsp:spPr>
        <a:xfrm rot="5400000">
          <a:off x="-311883" y="391664"/>
          <a:ext cx="2033282" cy="1409516"/>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TW" altLang="en-US" sz="1800" b="1" kern="1200" dirty="0">
              <a:solidFill>
                <a:sysClr val="windowText" lastClr="000000"/>
              </a:solidFill>
            </a:rPr>
            <a:t>教育目標</a:t>
          </a:r>
        </a:p>
      </dsp:txBody>
      <dsp:txXfrm rot="-5400000">
        <a:off x="0" y="784539"/>
        <a:ext cx="1409516" cy="623766"/>
      </dsp:txXfrm>
    </dsp:sp>
    <dsp:sp modelId="{78EE02C8-B433-454D-86EC-308A2A5053F1}">
      <dsp:nvSpPr>
        <dsp:cNvPr id="0" name=""/>
        <dsp:cNvSpPr/>
      </dsp:nvSpPr>
      <dsp:spPr>
        <a:xfrm rot="5400000">
          <a:off x="4404111" y="-2992390"/>
          <a:ext cx="1803729" cy="7792919"/>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zh-TW" altLang="en-US" sz="2400" kern="1200" dirty="0"/>
            <a:t>培養具心靈環保之博識專才</a:t>
          </a:r>
        </a:p>
        <a:p>
          <a:pPr marL="228600" lvl="1" indent="-228600" algn="l" defTabSz="1066800">
            <a:lnSpc>
              <a:spcPct val="90000"/>
            </a:lnSpc>
            <a:spcBef>
              <a:spcPct val="0"/>
            </a:spcBef>
            <a:spcAft>
              <a:spcPct val="15000"/>
            </a:spcAft>
            <a:buChar char="••"/>
          </a:pPr>
          <a:r>
            <a:rPr lang="zh-TW" altLang="en-US" sz="2400" kern="1200" dirty="0"/>
            <a:t>跨領域社會創新經營與管理人才</a:t>
          </a:r>
        </a:p>
        <a:p>
          <a:pPr marL="228600" lvl="1" indent="-228600" algn="l" defTabSz="1066800">
            <a:lnSpc>
              <a:spcPct val="90000"/>
            </a:lnSpc>
            <a:spcBef>
              <a:spcPct val="0"/>
            </a:spcBef>
            <a:spcAft>
              <a:spcPct val="15000"/>
            </a:spcAft>
            <a:buChar char="••"/>
          </a:pPr>
          <a:r>
            <a:rPr lang="zh-TW" altLang="en-US" sz="2400" kern="1200" dirty="0"/>
            <a:t>深耕社區議題倡議與公益實踐人才</a:t>
          </a:r>
        </a:p>
        <a:p>
          <a:pPr marL="228600" lvl="1" indent="-228600" algn="l" defTabSz="1066800">
            <a:lnSpc>
              <a:spcPct val="90000"/>
            </a:lnSpc>
            <a:spcBef>
              <a:spcPct val="0"/>
            </a:spcBef>
            <a:spcAft>
              <a:spcPct val="15000"/>
            </a:spcAft>
            <a:buChar char="••"/>
          </a:pPr>
          <a:r>
            <a:rPr lang="zh-TW" altLang="en-US" sz="2400" kern="1200" dirty="0"/>
            <a:t>厚植生態素養與奠基環境永續發展人才</a:t>
          </a:r>
        </a:p>
      </dsp:txBody>
      <dsp:txXfrm rot="-5400000">
        <a:off x="1409517" y="90255"/>
        <a:ext cx="7704868" cy="1627627"/>
      </dsp:txXfrm>
    </dsp:sp>
    <dsp:sp modelId="{0F84D01B-12D7-4B3C-A927-A9CA3FF2AA9C}">
      <dsp:nvSpPr>
        <dsp:cNvPr id="0" name=""/>
        <dsp:cNvSpPr/>
      </dsp:nvSpPr>
      <dsp:spPr>
        <a:xfrm rot="5400000">
          <a:off x="-304025" y="2536450"/>
          <a:ext cx="2033282" cy="1394505"/>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TW" altLang="en-US" sz="1800" b="1" kern="1200" dirty="0">
              <a:solidFill>
                <a:sysClr val="windowText" lastClr="000000"/>
              </a:solidFill>
            </a:rPr>
            <a:t>修業規定</a:t>
          </a:r>
        </a:p>
      </dsp:txBody>
      <dsp:txXfrm rot="-5400000">
        <a:off x="15364" y="2914315"/>
        <a:ext cx="1394505" cy="638777"/>
      </dsp:txXfrm>
    </dsp:sp>
    <dsp:sp modelId="{ECB18799-64B4-4325-BF30-645DE6B73937}">
      <dsp:nvSpPr>
        <dsp:cNvPr id="0" name=""/>
        <dsp:cNvSpPr/>
      </dsp:nvSpPr>
      <dsp:spPr>
        <a:xfrm rot="5400000">
          <a:off x="4139640" y="-700052"/>
          <a:ext cx="2317660" cy="7792919"/>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zh-TW" sz="2400" kern="1200" baseline="0" dirty="0">
              <a:latin typeface="Times New Roman" panose="02020603050405020304" pitchFamily="18" charset="0"/>
            </a:rPr>
            <a:t>最低畢業學分：</a:t>
          </a:r>
          <a:r>
            <a:rPr lang="en-US" sz="2400" kern="1200" baseline="0" dirty="0">
              <a:latin typeface="Times New Roman" panose="02020603050405020304" pitchFamily="18" charset="0"/>
            </a:rPr>
            <a:t>36</a:t>
          </a:r>
          <a:r>
            <a:rPr lang="zh-TW" sz="2400" kern="1200" baseline="0" dirty="0">
              <a:latin typeface="Times New Roman" panose="02020603050405020304" pitchFamily="18" charset="0"/>
            </a:rPr>
            <a:t>學分</a:t>
          </a:r>
          <a:endParaRPr lang="zh-TW" altLang="en-US" sz="2400" kern="1200" baseline="0" dirty="0">
            <a:latin typeface="Times New Roman" panose="02020603050405020304" pitchFamily="18" charset="0"/>
          </a:endParaRPr>
        </a:p>
        <a:p>
          <a:pPr marL="228600" lvl="1" indent="-228600" algn="l" defTabSz="1066800">
            <a:lnSpc>
              <a:spcPct val="90000"/>
            </a:lnSpc>
            <a:spcBef>
              <a:spcPct val="0"/>
            </a:spcBef>
            <a:spcAft>
              <a:spcPct val="15000"/>
            </a:spcAft>
            <a:buChar char="••"/>
          </a:pPr>
          <a:r>
            <a:rPr lang="zh-TW" sz="2400" kern="1200" baseline="0" dirty="0">
              <a:latin typeface="Times New Roman" panose="02020603050405020304" pitchFamily="18" charset="0"/>
            </a:rPr>
            <a:t>校共同必修：</a:t>
          </a:r>
          <a:r>
            <a:rPr lang="en-US" sz="2400" kern="1200" baseline="0" dirty="0">
              <a:latin typeface="Times New Roman" panose="02020603050405020304" pitchFamily="18" charset="0"/>
            </a:rPr>
            <a:t>3</a:t>
          </a:r>
          <a:r>
            <a:rPr lang="zh-TW" sz="2400" kern="1200" baseline="0" dirty="0">
              <a:latin typeface="Times New Roman" panose="02020603050405020304" pitchFamily="18" charset="0"/>
            </a:rPr>
            <a:t>學分</a:t>
          </a:r>
        </a:p>
        <a:p>
          <a:pPr marL="228600" lvl="1" indent="-228600" algn="l" defTabSz="1066800">
            <a:lnSpc>
              <a:spcPct val="90000"/>
            </a:lnSpc>
            <a:spcBef>
              <a:spcPct val="0"/>
            </a:spcBef>
            <a:spcAft>
              <a:spcPct val="15000"/>
            </a:spcAft>
            <a:buChar char="••"/>
          </a:pPr>
          <a:r>
            <a:rPr lang="zh-TW" sz="2400" kern="1200" baseline="0">
              <a:latin typeface="Times New Roman" panose="02020603050405020304" pitchFamily="18" charset="0"/>
            </a:rPr>
            <a:t>學程核心必修：</a:t>
          </a:r>
          <a:r>
            <a:rPr lang="en-US" sz="2400" kern="1200" baseline="0">
              <a:latin typeface="Times New Roman" panose="02020603050405020304" pitchFamily="18" charset="0"/>
            </a:rPr>
            <a:t>6</a:t>
          </a:r>
          <a:r>
            <a:rPr lang="zh-TW" sz="2400" kern="1200" baseline="0">
              <a:latin typeface="Times New Roman" panose="02020603050405020304" pitchFamily="18" charset="0"/>
            </a:rPr>
            <a:t>學分</a:t>
          </a:r>
        </a:p>
        <a:p>
          <a:pPr marL="228600" lvl="1" indent="-228600" algn="l" defTabSz="1066800">
            <a:lnSpc>
              <a:spcPct val="90000"/>
            </a:lnSpc>
            <a:spcBef>
              <a:spcPct val="0"/>
            </a:spcBef>
            <a:spcAft>
              <a:spcPct val="15000"/>
            </a:spcAft>
            <a:buChar char="••"/>
          </a:pPr>
          <a:r>
            <a:rPr lang="zh-TW" sz="2400" kern="1200" baseline="0" dirty="0">
              <a:latin typeface="Times New Roman" panose="02020603050405020304" pitchFamily="18" charset="0"/>
            </a:rPr>
            <a:t>最低選修：</a:t>
          </a:r>
          <a:r>
            <a:rPr lang="en-US" sz="2400" kern="1200" baseline="0" dirty="0">
              <a:latin typeface="Times New Roman" panose="02020603050405020304" pitchFamily="18" charset="0"/>
            </a:rPr>
            <a:t>27</a:t>
          </a:r>
          <a:r>
            <a:rPr lang="zh-TW" sz="2400" kern="1200" baseline="0" dirty="0">
              <a:latin typeface="Times New Roman" panose="02020603050405020304" pitchFamily="18" charset="0"/>
            </a:rPr>
            <a:t>學分</a:t>
          </a:r>
        </a:p>
        <a:p>
          <a:pPr marL="228600" lvl="1" indent="-228600" algn="l" defTabSz="1066800">
            <a:lnSpc>
              <a:spcPct val="90000"/>
            </a:lnSpc>
            <a:spcBef>
              <a:spcPct val="0"/>
            </a:spcBef>
            <a:spcAft>
              <a:spcPct val="15000"/>
            </a:spcAft>
            <a:buChar char="••"/>
          </a:pPr>
          <a:r>
            <a:rPr lang="zh-TW" sz="2400" kern="1200" baseline="0" dirty="0">
              <a:latin typeface="Times New Roman" panose="02020603050405020304" pitchFamily="18" charset="0"/>
            </a:rPr>
            <a:t>跨學程、佛教選修，最高承認</a:t>
          </a:r>
          <a:r>
            <a:rPr lang="en-US" sz="2400" kern="1200" baseline="0" dirty="0">
              <a:latin typeface="Times New Roman" panose="02020603050405020304" pitchFamily="18" charset="0"/>
            </a:rPr>
            <a:t>6</a:t>
          </a:r>
          <a:r>
            <a:rPr lang="zh-TW" sz="2400" kern="1200" baseline="0" dirty="0">
              <a:latin typeface="Times New Roman" panose="02020603050405020304" pitchFamily="18" charset="0"/>
            </a:rPr>
            <a:t>學分</a:t>
          </a:r>
          <a:r>
            <a:rPr lang="en-US" sz="2400" kern="1200" baseline="0" dirty="0">
              <a:latin typeface="Times New Roman" panose="02020603050405020304" pitchFamily="18" charset="0"/>
            </a:rPr>
            <a:t>(</a:t>
          </a:r>
          <a:r>
            <a:rPr lang="zh-TW" sz="2400" kern="1200" baseline="0" dirty="0">
              <a:latin typeface="Times New Roman" panose="02020603050405020304" pitchFamily="18" charset="0"/>
            </a:rPr>
            <a:t>不含共同開課</a:t>
          </a:r>
          <a:r>
            <a:rPr lang="en-US" sz="2400" kern="1200" baseline="0" dirty="0">
              <a:latin typeface="Times New Roman" panose="02020603050405020304" pitchFamily="18" charset="0"/>
            </a:rPr>
            <a:t>)</a:t>
          </a:r>
          <a:endParaRPr lang="zh-TW" sz="2400" kern="1200" baseline="0" dirty="0">
            <a:latin typeface="Times New Roman" panose="02020603050405020304" pitchFamily="18" charset="0"/>
          </a:endParaRPr>
        </a:p>
      </dsp:txBody>
      <dsp:txXfrm rot="-5400000">
        <a:off x="1402011" y="2150716"/>
        <a:ext cx="7679780" cy="2091382"/>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472C05-0E03-42C4-AE40-BF7B702D08D5}" type="datetimeFigureOut">
              <a:rPr lang="zh-TW" altLang="en-US" smtClean="0"/>
              <a:t>2022/9/1</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CF7287-5F38-49ED-95A6-6423C7637896}" type="slidenum">
              <a:rPr lang="zh-TW" altLang="en-US" smtClean="0"/>
              <a:t>‹#›</a:t>
            </a:fld>
            <a:endParaRPr lang="zh-TW" altLang="en-US"/>
          </a:p>
        </p:txBody>
      </p:sp>
    </p:spTree>
    <p:extLst>
      <p:ext uri="{BB962C8B-B14F-4D97-AF65-F5344CB8AC3E}">
        <p14:creationId xmlns:p14="http://schemas.microsoft.com/office/powerpoint/2010/main" val="3148395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課程地圖網頁：</a:t>
            </a:r>
            <a:r>
              <a:rPr lang="en-US" altLang="zh-TW" dirty="0" smtClean="0"/>
              <a:t>https://se.dila.edu.tw/?page_id=4640</a:t>
            </a:r>
            <a:endParaRPr lang="zh-TW" altLang="en-US" dirty="0"/>
          </a:p>
        </p:txBody>
      </p:sp>
      <p:sp>
        <p:nvSpPr>
          <p:cNvPr id="4" name="投影片編號版面配置區 3"/>
          <p:cNvSpPr>
            <a:spLocks noGrp="1"/>
          </p:cNvSpPr>
          <p:nvPr>
            <p:ph type="sldNum" sz="quarter" idx="10"/>
          </p:nvPr>
        </p:nvSpPr>
        <p:spPr/>
        <p:txBody>
          <a:bodyPr/>
          <a:lstStyle/>
          <a:p>
            <a:fld id="{31CF7287-5F38-49ED-95A6-6423C7637896}" type="slidenum">
              <a:rPr lang="zh-TW" altLang="en-US" smtClean="0"/>
              <a:t>6</a:t>
            </a:fld>
            <a:endParaRPr lang="zh-TW" altLang="en-US"/>
          </a:p>
        </p:txBody>
      </p:sp>
    </p:spTree>
    <p:extLst>
      <p:ext uri="{BB962C8B-B14F-4D97-AF65-F5344CB8AC3E}">
        <p14:creationId xmlns:p14="http://schemas.microsoft.com/office/powerpoint/2010/main" val="79847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課程地圖網頁：</a:t>
            </a:r>
            <a:r>
              <a:rPr lang="en-US" altLang="zh-TW" dirty="0" smtClean="0"/>
              <a:t>https://se.dila.edu.tw/?page_id=4640</a:t>
            </a:r>
            <a:endParaRPr lang="zh-TW" altLang="en-US" dirty="0" smtClean="0"/>
          </a:p>
        </p:txBody>
      </p:sp>
      <p:sp>
        <p:nvSpPr>
          <p:cNvPr id="4" name="投影片編號版面配置區 3"/>
          <p:cNvSpPr>
            <a:spLocks noGrp="1"/>
          </p:cNvSpPr>
          <p:nvPr>
            <p:ph type="sldNum" sz="quarter" idx="10"/>
          </p:nvPr>
        </p:nvSpPr>
        <p:spPr/>
        <p:txBody>
          <a:bodyPr/>
          <a:lstStyle/>
          <a:p>
            <a:fld id="{31CF7287-5F38-49ED-95A6-6423C7637896}" type="slidenum">
              <a:rPr lang="zh-TW" altLang="en-US" smtClean="0"/>
              <a:t>7</a:t>
            </a:fld>
            <a:endParaRPr lang="zh-TW" altLang="en-US"/>
          </a:p>
        </p:txBody>
      </p:sp>
    </p:spTree>
    <p:extLst>
      <p:ext uri="{BB962C8B-B14F-4D97-AF65-F5344CB8AC3E}">
        <p14:creationId xmlns:p14="http://schemas.microsoft.com/office/powerpoint/2010/main" val="2136263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zh-TW" altLang="en-US"/>
              <a:t>按一下以編輯母片標題樣式</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676A1228-190F-4031-80C1-D5395F5F1478}" type="datetime1">
              <a:rPr lang="en-US" altLang="zh-TW" smtClean="0"/>
              <a:t>9/1/2022</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40089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p>
            <a:fld id="{FD305D66-7C79-4823-A3D4-F1BBA75CAFD5}" type="datetime1">
              <a:rPr lang="en-US" altLang="zh-TW" smtClean="0"/>
              <a:t>9/1/2022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27677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D96EA2E5-780B-4FD2-AB45-6378BF040EA9}" type="datetime1">
              <a:rPr lang="en-US" altLang="zh-TW" smtClean="0"/>
              <a:t>9/1/2022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2919900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zh-TW" altLang="en-US"/>
              <a:t>按一下以編輯母片標題樣式</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編輯母片文字樣式</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D96EA2E5-780B-4FD2-AB45-6378BF040EA9}" type="datetime1">
              <a:rPr lang="en-US" altLang="zh-TW" smtClean="0"/>
              <a:t>9/1/2022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37573902"/>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D96EA2E5-780B-4FD2-AB45-6378BF040EA9}" type="datetime1">
              <a:rPr lang="en-US" altLang="zh-TW" smtClean="0"/>
              <a:t>9/1/2022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151199447"/>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zh-TW" altLang="en-US"/>
              <a:t>按一下以編輯母片標題樣式</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zh-TW" altLang="en-US"/>
              <a:t>編輯母片文字樣式</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D96EA2E5-780B-4FD2-AB45-6378BF040EA9}" type="datetime1">
              <a:rPr lang="en-US" altLang="zh-TW" smtClean="0"/>
              <a:t>9/1/2022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666333951"/>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zh-TW" altLang="en-US"/>
              <a:t>按一下以編輯母片標題樣式</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zh-TW" altLang="en-US"/>
              <a:t>編輯母片文字樣式</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D96EA2E5-780B-4FD2-AB45-6378BF040EA9}" type="datetime1">
              <a:rPr lang="en-US" altLang="zh-TW" smtClean="0"/>
              <a:t>9/1/2022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49610235"/>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D96EA2E5-780B-4FD2-AB45-6378BF040EA9}" type="datetime1">
              <a:rPr lang="en-US" altLang="zh-TW" smtClean="0"/>
              <a:t>9/1/2022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98946776"/>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D96EA2E5-780B-4FD2-AB45-6378BF040EA9}" type="datetime1">
              <a:rPr lang="en-US" altLang="zh-TW" smtClean="0"/>
              <a:t>9/1/2022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12553621"/>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E3EAA02A-C524-4D66-A901-5925B8BC1B5E}" type="datetime1">
              <a:rPr lang="en-US" altLang="zh-TW" smtClean="0"/>
              <a:t>9/1/2022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6332180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cSld name="1_比對">
    <p:spTree>
      <p:nvGrpSpPr>
        <p:cNvPr id="1" name=""/>
        <p:cNvGrpSpPr/>
        <p:nvPr/>
      </p:nvGrpSpPr>
      <p:grpSpPr>
        <a:xfrm>
          <a:off x="0" y="0"/>
          <a:ext cx="0" cy="0"/>
          <a:chOff x="0" y="0"/>
          <a:chExt cx="0" cy="0"/>
        </a:xfrm>
      </p:grpSpPr>
      <p:sp>
        <p:nvSpPr>
          <p:cNvPr id="14" name="Title 1"/>
          <p:cNvSpPr>
            <a:spLocks noGrp="1"/>
          </p:cNvSpPr>
          <p:nvPr>
            <p:ph type="title"/>
          </p:nvPr>
        </p:nvSpPr>
        <p:spPr>
          <a:xfrm>
            <a:off x="913775" y="618517"/>
            <a:ext cx="10364451" cy="1596177"/>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12" name="Content Placeholder 3"/>
          <p:cNvSpPr>
            <a:spLocks noGrp="1"/>
          </p:cNvSpPr>
          <p:nvPr>
            <p:ph sz="quarter" idx="13"/>
          </p:nvPr>
        </p:nvSpPr>
        <p:spPr>
          <a:xfrm>
            <a:off x="913774" y="3051012"/>
            <a:ext cx="5106027" cy="2740187"/>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13" name="Content Placeholder 5"/>
          <p:cNvSpPr>
            <a:spLocks noGrp="1"/>
          </p:cNvSpPr>
          <p:nvPr>
            <p:ph sz="quarter" idx="14"/>
          </p:nvPr>
        </p:nvSpPr>
        <p:spPr>
          <a:xfrm>
            <a:off x="6172200" y="3051012"/>
            <a:ext cx="5105401" cy="2740187"/>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B79BFB2C-3277-4293-86E3-E9B5D2B2B533}" type="datetime1">
              <a:rPr lang="en-US" altLang="zh-TW" smtClean="0"/>
              <a:t>9/1/2022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031610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076325"/>
          </a:xfrm>
        </p:spPr>
        <p:txBody>
          <a:bodyPr/>
          <a:lstStyle/>
          <a:p>
            <a:r>
              <a:rPr lang="zh-TW" altLang="en-US"/>
              <a:t>按一下以編輯母片標題樣式</a:t>
            </a:r>
            <a:endParaRPr lang="en-US" dirty="0"/>
          </a:p>
        </p:txBody>
      </p:sp>
      <p:sp>
        <p:nvSpPr>
          <p:cNvPr id="3" name="Content Placeholder 2"/>
          <p:cNvSpPr>
            <a:spLocks noGrp="1"/>
          </p:cNvSpPr>
          <p:nvPr>
            <p:ph idx="1"/>
          </p:nvPr>
        </p:nvSpPr>
        <p:spPr>
          <a:xfrm>
            <a:off x="1484310" y="2152650"/>
            <a:ext cx="10018713" cy="4086225"/>
          </a:xfrm>
        </p:spPr>
        <p:txBody>
          <a:bodyPr anchor="t"/>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4" name="Date Placeholder 3"/>
          <p:cNvSpPr>
            <a:spLocks noGrp="1"/>
          </p:cNvSpPr>
          <p:nvPr>
            <p:ph type="dt" sz="half" idx="10"/>
          </p:nvPr>
        </p:nvSpPr>
        <p:spPr/>
        <p:txBody>
          <a:bodyPr/>
          <a:lstStyle/>
          <a:p>
            <a:fld id="{D96EA2E5-780B-4FD2-AB45-6378BF040EA9}" type="datetime1">
              <a:rPr lang="en-US" altLang="zh-TW" smtClean="0"/>
              <a:t>9/1/2022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6229350"/>
            <a:ext cx="551167"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90641201"/>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F8371E00-D375-46BB-AABF-B382DB221307}" type="datetime1">
              <a:rPr lang="en-US" altLang="zh-TW" smtClean="0"/>
              <a:t>9/1/2022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75544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D96EA2E5-780B-4FD2-AB45-6378BF040EA9}" type="datetime1">
              <a:rPr lang="en-US" altLang="zh-TW" smtClean="0"/>
              <a:t>9/1/2022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991976947"/>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D96EA2E5-780B-4FD2-AB45-6378BF040EA9}" type="datetime1">
              <a:rPr lang="en-US" altLang="zh-TW" smtClean="0"/>
              <a:t>9/1/2022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20834320"/>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FA1F809B-C796-4560-9564-EDE41D06AD59}" type="datetime1">
              <a:rPr lang="en-US" altLang="zh-TW" smtClean="0"/>
              <a:t>9/1/2022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54302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BA1317-E514-48FC-B465-702BBDE96A08}" type="datetime1">
              <a:rPr lang="en-US" altLang="zh-TW" smtClean="0"/>
              <a:t>9/1/2022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81619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zh-TW" altLang="en-US"/>
              <a:t>按一下以編輯母片標題樣式</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p>
            <a:fld id="{D96EA2E5-780B-4FD2-AB45-6378BF040EA9}" type="datetime1">
              <a:rPr lang="en-US" altLang="zh-TW" smtClean="0"/>
              <a:t>9/1/2022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77654638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zh-TW" altLang="en-US"/>
              <a:t>按一下以編輯母片標題樣式</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p>
            <a:fld id="{4DEE690C-9637-472D-AB67-92358D9E96A0}" type="datetime1">
              <a:rPr lang="en-US" altLang="zh-TW" smtClean="0"/>
              <a:t>9/1/2022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85120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96EA2E5-780B-4FD2-AB45-6378BF040EA9}" type="datetime1">
              <a:rPr lang="en-US" altLang="zh-TW" smtClean="0"/>
              <a:t>9/1/2022</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838651348"/>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Lst>
  <p:hf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cr.dila.edu.tw/" TargetMode="External"/><Relationship Id="rId2" Type="http://schemas.openxmlformats.org/officeDocument/2006/relationships/hyperlink" Target="http://se.dila.edu.tw/" TargetMode="External"/><Relationship Id="rId1" Type="http://schemas.openxmlformats.org/officeDocument/2006/relationships/slideLayout" Target="../slideLayouts/slideLayout19.xml"/><Relationship Id="rId4" Type="http://schemas.openxmlformats.org/officeDocument/2006/relationships/hyperlink" Target="http://ed.dila.edu.tw/"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hyperlink" Target="http://ecampus.dila.edu.tw/ddb/"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https://se.dila.edu.tw/"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normAutofit/>
          </a:bodyPr>
          <a:lstStyle/>
          <a:p>
            <a:r>
              <a:rPr lang="zh-TW" altLang="en-US" sz="4800" dirty="0"/>
              <a:t>社會企業與創新碩士學位學程</a:t>
            </a:r>
          </a:p>
        </p:txBody>
      </p:sp>
      <p:sp>
        <p:nvSpPr>
          <p:cNvPr id="3" name="副標題 2"/>
          <p:cNvSpPr>
            <a:spLocks noGrp="1"/>
          </p:cNvSpPr>
          <p:nvPr>
            <p:ph type="subTitle" idx="1"/>
          </p:nvPr>
        </p:nvSpPr>
        <p:spPr>
          <a:xfrm>
            <a:off x="4515377" y="4640093"/>
            <a:ext cx="6987645" cy="1335405"/>
          </a:xfrm>
        </p:spPr>
        <p:txBody>
          <a:bodyPr>
            <a:noAutofit/>
          </a:bodyPr>
          <a:lstStyle/>
          <a:p>
            <a:r>
              <a:rPr lang="en-US" altLang="zh-TW" sz="1800" dirty="0" smtClean="0"/>
              <a:t>111</a:t>
            </a:r>
            <a:r>
              <a:rPr lang="zh-TW" altLang="en-US" sz="1800" dirty="0" smtClean="0"/>
              <a:t>學年</a:t>
            </a:r>
            <a:r>
              <a:rPr lang="zh-TW" altLang="en-US" sz="1800" dirty="0"/>
              <a:t>度</a:t>
            </a:r>
            <a:endParaRPr lang="en-US" altLang="zh-TW" sz="1800" dirty="0"/>
          </a:p>
          <a:p>
            <a:r>
              <a:rPr lang="zh-TW" altLang="en-US" sz="1800" dirty="0"/>
              <a:t>葉玲玲教授</a:t>
            </a:r>
            <a:r>
              <a:rPr lang="en-US" altLang="zh-TW" sz="1800" dirty="0"/>
              <a:t>/</a:t>
            </a:r>
            <a:r>
              <a:rPr lang="zh-TW" altLang="en-US" sz="1800" dirty="0"/>
              <a:t>主任</a:t>
            </a:r>
            <a:endParaRPr lang="en-US" altLang="zh-TW" sz="1800" dirty="0"/>
          </a:p>
          <a:p>
            <a:r>
              <a:rPr lang="en-US" altLang="zh-TW" sz="1800" dirty="0" smtClean="0"/>
              <a:t>2022</a:t>
            </a:r>
            <a:r>
              <a:rPr lang="zh-TW" altLang="en-US" sz="1800" dirty="0" smtClean="0"/>
              <a:t>年</a:t>
            </a:r>
            <a:r>
              <a:rPr lang="en-US" altLang="zh-TW" sz="1800" dirty="0" smtClean="0"/>
              <a:t>8</a:t>
            </a:r>
            <a:r>
              <a:rPr lang="zh-TW" altLang="en-US" sz="1800" dirty="0" smtClean="0"/>
              <a:t>月</a:t>
            </a:r>
            <a:r>
              <a:rPr lang="en-US" altLang="zh-TW" sz="1800" dirty="0" smtClean="0"/>
              <a:t>31</a:t>
            </a:r>
            <a:r>
              <a:rPr lang="zh-TW" altLang="en-US" sz="1800" dirty="0" smtClean="0"/>
              <a:t>日</a:t>
            </a:r>
            <a:endParaRPr lang="zh-TW" altLang="en-US" sz="1800" dirty="0"/>
          </a:p>
        </p:txBody>
      </p:sp>
    </p:spTree>
    <p:extLst>
      <p:ext uri="{BB962C8B-B14F-4D97-AF65-F5344CB8AC3E}">
        <p14:creationId xmlns:p14="http://schemas.microsoft.com/office/powerpoint/2010/main" val="2182842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6D22F896-40B5-4ADD-8801-0D06FADFA095}" type="slidenum">
              <a:rPr lang="en-US" smtClean="0"/>
              <a:t>10</a:t>
            </a:fld>
            <a:endParaRPr lang="en-US" dirty="0"/>
          </a:p>
        </p:txBody>
      </p:sp>
      <p:pic>
        <p:nvPicPr>
          <p:cNvPr id="3" name="圖片 2" descr="畫面剪輯"/>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2342" y="2458720"/>
            <a:ext cx="10621885" cy="2245359"/>
          </a:xfrm>
          <a:prstGeom prst="rect">
            <a:avLst/>
          </a:prstGeom>
        </p:spPr>
      </p:pic>
    </p:spTree>
    <p:extLst>
      <p:ext uri="{BB962C8B-B14F-4D97-AF65-F5344CB8AC3E}">
        <p14:creationId xmlns:p14="http://schemas.microsoft.com/office/powerpoint/2010/main" val="29102506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6D22F896-40B5-4ADD-8801-0D06FADFA095}" type="slidenum">
              <a:rPr lang="en-US" smtClean="0"/>
              <a:t>11</a:t>
            </a:fld>
            <a:endParaRPr lang="en-US" dirty="0"/>
          </a:p>
        </p:txBody>
      </p:sp>
      <p:pic>
        <p:nvPicPr>
          <p:cNvPr id="4" name="圖片 3" descr="畫面剪輯"/>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1530" y="1727200"/>
            <a:ext cx="10334836" cy="3596640"/>
          </a:xfrm>
          <a:prstGeom prst="rect">
            <a:avLst/>
          </a:prstGeom>
        </p:spPr>
      </p:pic>
    </p:spTree>
    <p:extLst>
      <p:ext uri="{BB962C8B-B14F-4D97-AF65-F5344CB8AC3E}">
        <p14:creationId xmlns:p14="http://schemas.microsoft.com/office/powerpoint/2010/main" val="29959852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6D22F896-40B5-4ADD-8801-0D06FADFA095}" type="slidenum">
              <a:rPr lang="en-US" smtClean="0"/>
              <a:t>12</a:t>
            </a:fld>
            <a:endParaRPr lang="en-US" dirty="0"/>
          </a:p>
        </p:txBody>
      </p:sp>
      <p:pic>
        <p:nvPicPr>
          <p:cNvPr id="5" name="圖片 4" descr="畫面剪輯"/>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5939" y="1584960"/>
            <a:ext cx="9790756" cy="3759200"/>
          </a:xfrm>
          <a:prstGeom prst="rect">
            <a:avLst/>
          </a:prstGeom>
        </p:spPr>
      </p:pic>
    </p:spTree>
    <p:extLst>
      <p:ext uri="{BB962C8B-B14F-4D97-AF65-F5344CB8AC3E}">
        <p14:creationId xmlns:p14="http://schemas.microsoft.com/office/powerpoint/2010/main" val="32851814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6D22F896-40B5-4ADD-8801-0D06FADFA095}" type="slidenum">
              <a:rPr lang="en-US" smtClean="0"/>
              <a:t>13</a:t>
            </a:fld>
            <a:endParaRPr lang="en-US" dirty="0"/>
          </a:p>
        </p:txBody>
      </p:sp>
      <p:pic>
        <p:nvPicPr>
          <p:cNvPr id="5" name="圖片 4" descr="畫面剪輯"/>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5144" y="2275840"/>
            <a:ext cx="10669175" cy="2184399"/>
          </a:xfrm>
          <a:prstGeom prst="rect">
            <a:avLst/>
          </a:prstGeom>
        </p:spPr>
      </p:pic>
    </p:spTree>
    <p:extLst>
      <p:ext uri="{BB962C8B-B14F-4D97-AF65-F5344CB8AC3E}">
        <p14:creationId xmlns:p14="http://schemas.microsoft.com/office/powerpoint/2010/main" val="3443878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6D22F896-40B5-4ADD-8801-0D06FADFA095}" type="slidenum">
              <a:rPr lang="en-US" smtClean="0"/>
              <a:t>14</a:t>
            </a:fld>
            <a:endParaRPr lang="en-US" dirty="0"/>
          </a:p>
        </p:txBody>
      </p:sp>
      <p:pic>
        <p:nvPicPr>
          <p:cNvPr id="3" name="圖片 2" descr="畫面剪輯"/>
          <p:cNvPicPr>
            <a:picLocks noChangeAspect="1"/>
          </p:cNvPicPr>
          <p:nvPr/>
        </p:nvPicPr>
        <p:blipFill rotWithShape="1">
          <a:blip r:embed="rId2">
            <a:extLst>
              <a:ext uri="{28A0092B-C50C-407E-A947-70E740481C1C}">
                <a14:useLocalDpi xmlns:a14="http://schemas.microsoft.com/office/drawing/2010/main" val="0"/>
              </a:ext>
            </a:extLst>
          </a:blip>
          <a:srcRect b="14821"/>
          <a:stretch/>
        </p:blipFill>
        <p:spPr>
          <a:xfrm>
            <a:off x="1739360" y="1479889"/>
            <a:ext cx="9883680" cy="3386751"/>
          </a:xfrm>
          <a:prstGeom prst="rect">
            <a:avLst/>
          </a:prstGeom>
        </p:spPr>
      </p:pic>
    </p:spTree>
    <p:extLst>
      <p:ext uri="{BB962C8B-B14F-4D97-AF65-F5344CB8AC3E}">
        <p14:creationId xmlns:p14="http://schemas.microsoft.com/office/powerpoint/2010/main" val="30845025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6D22F896-40B5-4ADD-8801-0D06FADFA095}" type="slidenum">
              <a:rPr lang="en-US" smtClean="0"/>
              <a:t>15</a:t>
            </a:fld>
            <a:endParaRPr lang="en-US" dirty="0"/>
          </a:p>
        </p:txBody>
      </p:sp>
      <p:pic>
        <p:nvPicPr>
          <p:cNvPr id="4" name="圖片 3" descr="畫面剪輯"/>
          <p:cNvPicPr>
            <a:picLocks noChangeAspect="1"/>
          </p:cNvPicPr>
          <p:nvPr/>
        </p:nvPicPr>
        <p:blipFill rotWithShape="1">
          <a:blip r:embed="rId2">
            <a:extLst>
              <a:ext uri="{28A0092B-C50C-407E-A947-70E740481C1C}">
                <a14:useLocalDpi xmlns:a14="http://schemas.microsoft.com/office/drawing/2010/main" val="0"/>
              </a:ext>
            </a:extLst>
          </a:blip>
          <a:srcRect b="9657"/>
          <a:stretch/>
        </p:blipFill>
        <p:spPr>
          <a:xfrm>
            <a:off x="1624923" y="1757680"/>
            <a:ext cx="10008555" cy="3474720"/>
          </a:xfrm>
          <a:prstGeom prst="rect">
            <a:avLst/>
          </a:prstGeom>
        </p:spPr>
      </p:pic>
    </p:spTree>
    <p:extLst>
      <p:ext uri="{BB962C8B-B14F-4D97-AF65-F5344CB8AC3E}">
        <p14:creationId xmlns:p14="http://schemas.microsoft.com/office/powerpoint/2010/main" val="37524864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6D22F896-40B5-4ADD-8801-0D06FADFA095}" type="slidenum">
              <a:rPr lang="en-US" smtClean="0"/>
              <a:t>16</a:t>
            </a:fld>
            <a:endParaRPr lang="en-US" dirty="0"/>
          </a:p>
        </p:txBody>
      </p:sp>
      <p:pic>
        <p:nvPicPr>
          <p:cNvPr id="3" name="圖片 2" descr="畫面剪輯"/>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9926" y="1605280"/>
            <a:ext cx="10055850" cy="3799840"/>
          </a:xfrm>
          <a:prstGeom prst="rect">
            <a:avLst/>
          </a:prstGeom>
        </p:spPr>
      </p:pic>
    </p:spTree>
    <p:extLst>
      <p:ext uri="{BB962C8B-B14F-4D97-AF65-F5344CB8AC3E}">
        <p14:creationId xmlns:p14="http://schemas.microsoft.com/office/powerpoint/2010/main" val="29709213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6D22F896-40B5-4ADD-8801-0D06FADFA095}" type="slidenum">
              <a:rPr lang="en-US" smtClean="0"/>
              <a:t>17</a:t>
            </a:fld>
            <a:endParaRPr lang="en-US" dirty="0"/>
          </a:p>
        </p:txBody>
      </p:sp>
      <p:pic>
        <p:nvPicPr>
          <p:cNvPr id="4" name="圖片 3" descr="畫面剪輯"/>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0343" y="2115657"/>
            <a:ext cx="10012857" cy="2852584"/>
          </a:xfrm>
          <a:prstGeom prst="rect">
            <a:avLst/>
          </a:prstGeom>
        </p:spPr>
      </p:pic>
    </p:spTree>
    <p:extLst>
      <p:ext uri="{BB962C8B-B14F-4D97-AF65-F5344CB8AC3E}">
        <p14:creationId xmlns:p14="http://schemas.microsoft.com/office/powerpoint/2010/main" val="18489917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6D22F896-40B5-4ADD-8801-0D06FADFA095}" type="slidenum">
              <a:rPr lang="en-US" smtClean="0"/>
              <a:t>18</a:t>
            </a:fld>
            <a:endParaRPr lang="en-US" dirty="0"/>
          </a:p>
        </p:txBody>
      </p:sp>
      <p:pic>
        <p:nvPicPr>
          <p:cNvPr id="3" name="圖片 2" descr="畫面剪輯"/>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6171" y="1869440"/>
            <a:ext cx="10169936" cy="3312160"/>
          </a:xfrm>
          <a:prstGeom prst="rect">
            <a:avLst/>
          </a:prstGeom>
        </p:spPr>
      </p:pic>
    </p:spTree>
    <p:extLst>
      <p:ext uri="{BB962C8B-B14F-4D97-AF65-F5344CB8AC3E}">
        <p14:creationId xmlns:p14="http://schemas.microsoft.com/office/powerpoint/2010/main" val="21810224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6D22F896-40B5-4ADD-8801-0D06FADFA095}" type="slidenum">
              <a:rPr lang="en-US" smtClean="0"/>
              <a:t>19</a:t>
            </a:fld>
            <a:endParaRPr lang="en-US" dirty="0"/>
          </a:p>
        </p:txBody>
      </p:sp>
      <p:pic>
        <p:nvPicPr>
          <p:cNvPr id="3" name="圖片 2" descr="畫面剪輯"/>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8754" y="1932379"/>
            <a:ext cx="10299406" cy="3188262"/>
          </a:xfrm>
          <a:prstGeom prst="rect">
            <a:avLst/>
          </a:prstGeom>
        </p:spPr>
      </p:pic>
    </p:spTree>
    <p:extLst>
      <p:ext uri="{BB962C8B-B14F-4D97-AF65-F5344CB8AC3E}">
        <p14:creationId xmlns:p14="http://schemas.microsoft.com/office/powerpoint/2010/main" val="12430557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84311" y="685800"/>
            <a:ext cx="10018713" cy="1238691"/>
          </a:xfrm>
        </p:spPr>
        <p:txBody>
          <a:bodyPr/>
          <a:lstStyle/>
          <a:p>
            <a:r>
              <a:rPr lang="zh-TW" altLang="en-US" dirty="0"/>
              <a:t>教學目標與學習方向</a:t>
            </a:r>
          </a:p>
        </p:txBody>
      </p:sp>
      <p:sp>
        <p:nvSpPr>
          <p:cNvPr id="3" name="內容版面配置區 2"/>
          <p:cNvSpPr>
            <a:spLocks noGrp="1"/>
          </p:cNvSpPr>
          <p:nvPr>
            <p:ph sz="quarter" idx="13"/>
          </p:nvPr>
        </p:nvSpPr>
        <p:spPr>
          <a:xfrm>
            <a:off x="2366468" y="1924491"/>
            <a:ext cx="9136555" cy="4323909"/>
          </a:xfrm>
        </p:spPr>
        <p:txBody>
          <a:bodyPr>
            <a:normAutofit fontScale="92500" lnSpcReduction="20000"/>
          </a:bodyPr>
          <a:lstStyle/>
          <a:p>
            <a:r>
              <a:rPr lang="zh-TW" altLang="en-US" dirty="0"/>
              <a:t>教學目標</a:t>
            </a:r>
            <a:endParaRPr lang="en-US" altLang="zh-TW" dirty="0"/>
          </a:p>
          <a:p>
            <a:pPr lvl="1"/>
            <a:r>
              <a:rPr lang="zh-TW" altLang="zh-TW" dirty="0"/>
              <a:t>培養具心靈環保之博識專才</a:t>
            </a:r>
          </a:p>
          <a:p>
            <a:pPr lvl="1"/>
            <a:r>
              <a:rPr lang="zh-TW" altLang="zh-TW" dirty="0" smtClean="0"/>
              <a:t>跨</a:t>
            </a:r>
            <a:r>
              <a:rPr lang="zh-TW" altLang="zh-TW" dirty="0"/>
              <a:t>領域社會創新經營與管理人才</a:t>
            </a:r>
          </a:p>
          <a:p>
            <a:pPr lvl="1"/>
            <a:r>
              <a:rPr lang="zh-TW" altLang="zh-TW" dirty="0" smtClean="0"/>
              <a:t>深耕</a:t>
            </a:r>
            <a:r>
              <a:rPr lang="zh-TW" altLang="zh-TW" dirty="0"/>
              <a:t>社區議題倡議與公益實踐人才</a:t>
            </a:r>
          </a:p>
          <a:p>
            <a:pPr lvl="1"/>
            <a:r>
              <a:rPr lang="zh-TW" altLang="zh-TW" dirty="0" smtClean="0"/>
              <a:t>厚植</a:t>
            </a:r>
            <a:r>
              <a:rPr lang="zh-TW" altLang="zh-TW" dirty="0"/>
              <a:t>生態素養與奠基環境永續發展人才</a:t>
            </a:r>
          </a:p>
          <a:p>
            <a:pPr lvl="2"/>
            <a:endParaRPr lang="en-US" altLang="zh-TW" dirty="0"/>
          </a:p>
          <a:p>
            <a:r>
              <a:rPr lang="zh-TW" altLang="zh-TW" dirty="0"/>
              <a:t>辦學特色：</a:t>
            </a:r>
            <a:endParaRPr lang="en-US" altLang="zh-TW" dirty="0"/>
          </a:p>
          <a:p>
            <a:pPr lvl="1"/>
            <a:r>
              <a:rPr lang="zh-TW" altLang="zh-TW" dirty="0"/>
              <a:t>以法鼓山心靈環保理念為核心，建設人間淨土為己任。</a:t>
            </a:r>
          </a:p>
          <a:p>
            <a:pPr lvl="1"/>
            <a:r>
              <a:rPr lang="zh-TW" altLang="zh-TW" dirty="0"/>
              <a:t>培養社會跨領域議題倡議，重視社區與環境永續發展及社會企業博識專才。</a:t>
            </a:r>
          </a:p>
          <a:p>
            <a:pPr lvl="1"/>
            <a:r>
              <a:rPr lang="zh-TW" altLang="zh-TW" dirty="0"/>
              <a:t>由自我省思與認識自我，厚植內在能量，拓展資源連結與提升公益行動能力。</a:t>
            </a:r>
          </a:p>
          <a:p>
            <a:pPr lvl="1"/>
            <a:r>
              <a:rPr lang="zh-TW" altLang="zh-TW" dirty="0"/>
              <a:t>符合社會需求之課程設計，兼具理論與實務操作。</a:t>
            </a:r>
            <a:endParaRPr lang="zh-TW" altLang="en-US" dirty="0"/>
          </a:p>
        </p:txBody>
      </p:sp>
      <p:sp>
        <p:nvSpPr>
          <p:cNvPr id="4" name="投影片編號版面配置區 3"/>
          <p:cNvSpPr>
            <a:spLocks noGrp="1"/>
          </p:cNvSpPr>
          <p:nvPr>
            <p:ph type="sldNum" sz="quarter" idx="12"/>
          </p:nvPr>
        </p:nvSpPr>
        <p:spPr/>
        <p:txBody>
          <a:bodyPr/>
          <a:lstStyle/>
          <a:p>
            <a:fld id="{6D22F896-40B5-4ADD-8801-0D06FADFA095}" type="slidenum">
              <a:rPr lang="en-US" smtClean="0"/>
              <a:t>2</a:t>
            </a:fld>
            <a:endParaRPr lang="en-US" dirty="0"/>
          </a:p>
        </p:txBody>
      </p:sp>
    </p:spTree>
    <p:extLst>
      <p:ext uri="{BB962C8B-B14F-4D97-AF65-F5344CB8AC3E}">
        <p14:creationId xmlns:p14="http://schemas.microsoft.com/office/powerpoint/2010/main" val="14922949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修業規定</a:t>
            </a:r>
          </a:p>
        </p:txBody>
      </p:sp>
      <p:sp>
        <p:nvSpPr>
          <p:cNvPr id="3" name="文字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6D22F896-40B5-4ADD-8801-0D06FADFA095}" type="slidenum">
              <a:rPr lang="en-US" smtClean="0"/>
              <a:t>20</a:t>
            </a:fld>
            <a:endParaRPr lang="en-US" dirty="0"/>
          </a:p>
        </p:txBody>
      </p:sp>
    </p:spTree>
    <p:extLst>
      <p:ext uri="{BB962C8B-B14F-4D97-AF65-F5344CB8AC3E}">
        <p14:creationId xmlns:p14="http://schemas.microsoft.com/office/powerpoint/2010/main" val="17491111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13775" y="993913"/>
            <a:ext cx="10364451" cy="1220781"/>
          </a:xfrm>
        </p:spPr>
        <p:txBody>
          <a:bodyPr/>
          <a:lstStyle/>
          <a:p>
            <a:r>
              <a:rPr lang="zh-TW" altLang="en-US" dirty="0"/>
              <a:t>修業年限</a:t>
            </a:r>
          </a:p>
        </p:txBody>
      </p:sp>
      <p:sp>
        <p:nvSpPr>
          <p:cNvPr id="3" name="內容版面配置區 2"/>
          <p:cNvSpPr>
            <a:spLocks noGrp="1"/>
          </p:cNvSpPr>
          <p:nvPr>
            <p:ph sz="quarter" idx="13"/>
          </p:nvPr>
        </p:nvSpPr>
        <p:spPr>
          <a:xfrm>
            <a:off x="2782110" y="2214694"/>
            <a:ext cx="8495489" cy="3576505"/>
          </a:xfrm>
        </p:spPr>
        <p:txBody>
          <a:bodyPr/>
          <a:lstStyle/>
          <a:p>
            <a:r>
              <a:rPr lang="zh-TW" altLang="en-US" dirty="0"/>
              <a:t>碩士學位</a:t>
            </a:r>
            <a:endParaRPr lang="en-US" altLang="zh-TW" dirty="0"/>
          </a:p>
          <a:p>
            <a:pPr lvl="1"/>
            <a:r>
              <a:rPr lang="zh-TW" altLang="en-US" dirty="0"/>
              <a:t>修業年限至少一年，至多四年</a:t>
            </a:r>
            <a:endParaRPr lang="en-US" altLang="zh-TW" dirty="0"/>
          </a:p>
          <a:p>
            <a:pPr lvl="2"/>
            <a:r>
              <a:rPr lang="zh-TW" altLang="en-US" dirty="0"/>
              <a:t>不包括休學</a:t>
            </a:r>
            <a:endParaRPr lang="en-US" altLang="zh-TW" dirty="0"/>
          </a:p>
          <a:p>
            <a:r>
              <a:rPr lang="zh-TW" altLang="en-US" dirty="0"/>
              <a:t>休學至多二年</a:t>
            </a:r>
            <a:endParaRPr lang="en-US" altLang="zh-TW" dirty="0"/>
          </a:p>
          <a:p>
            <a:pPr lvl="1"/>
            <a:r>
              <a:rPr lang="zh-TW" altLang="en-US" dirty="0"/>
              <a:t>休學可以一次一學期或一年</a:t>
            </a:r>
          </a:p>
        </p:txBody>
      </p:sp>
      <p:sp>
        <p:nvSpPr>
          <p:cNvPr id="4" name="投影片編號版面配置區 3"/>
          <p:cNvSpPr>
            <a:spLocks noGrp="1"/>
          </p:cNvSpPr>
          <p:nvPr>
            <p:ph type="sldNum" sz="quarter" idx="12"/>
          </p:nvPr>
        </p:nvSpPr>
        <p:spPr/>
        <p:txBody>
          <a:bodyPr/>
          <a:lstStyle/>
          <a:p>
            <a:fld id="{6D22F896-40B5-4ADD-8801-0D06FADFA095}" type="slidenum">
              <a:rPr lang="en-US" smtClean="0"/>
              <a:t>21</a:t>
            </a:fld>
            <a:endParaRPr lang="en-US" dirty="0"/>
          </a:p>
        </p:txBody>
      </p:sp>
    </p:spTree>
    <p:extLst>
      <p:ext uri="{BB962C8B-B14F-4D97-AF65-F5344CB8AC3E}">
        <p14:creationId xmlns:p14="http://schemas.microsoft.com/office/powerpoint/2010/main" val="37784548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84310" y="398721"/>
            <a:ext cx="10018713" cy="1076325"/>
          </a:xfrm>
        </p:spPr>
        <p:txBody>
          <a:bodyPr/>
          <a:lstStyle/>
          <a:p>
            <a:r>
              <a:rPr lang="zh-TW" altLang="en-US" dirty="0"/>
              <a:t>修課規定</a:t>
            </a:r>
          </a:p>
        </p:txBody>
      </p:sp>
      <p:sp>
        <p:nvSpPr>
          <p:cNvPr id="3" name="內容版面配置區 2"/>
          <p:cNvSpPr>
            <a:spLocks noGrp="1"/>
          </p:cNvSpPr>
          <p:nvPr>
            <p:ph idx="1"/>
          </p:nvPr>
        </p:nvSpPr>
        <p:spPr>
          <a:xfrm>
            <a:off x="2332653" y="1602638"/>
            <a:ext cx="9170370" cy="5095874"/>
          </a:xfrm>
        </p:spPr>
        <p:txBody>
          <a:bodyPr>
            <a:normAutofit fontScale="77500" lnSpcReduction="20000"/>
          </a:bodyPr>
          <a:lstStyle/>
          <a:p>
            <a:pPr lvl="0">
              <a:lnSpc>
                <a:spcPct val="120000"/>
              </a:lnSpc>
            </a:pPr>
            <a:r>
              <a:rPr lang="zh-TW" altLang="en-US" dirty="0"/>
              <a:t>畢業總學分為</a:t>
            </a:r>
            <a:r>
              <a:rPr lang="en-US" altLang="zh-TW" dirty="0"/>
              <a:t>36</a:t>
            </a:r>
            <a:r>
              <a:rPr lang="zh-TW" altLang="en-US" dirty="0"/>
              <a:t>學分</a:t>
            </a:r>
            <a:endParaRPr lang="en-US" altLang="zh-TW" dirty="0"/>
          </a:p>
          <a:p>
            <a:pPr lvl="0">
              <a:lnSpc>
                <a:spcPct val="120000"/>
              </a:lnSpc>
            </a:pPr>
            <a:r>
              <a:rPr lang="zh-TW" altLang="en-US" dirty="0"/>
              <a:t>校必修：</a:t>
            </a:r>
            <a:r>
              <a:rPr lang="zh-TW" altLang="zh-TW" dirty="0"/>
              <a:t>心靈環保講座</a:t>
            </a:r>
            <a:r>
              <a:rPr lang="en-US" altLang="zh-TW" dirty="0"/>
              <a:t>3</a:t>
            </a:r>
            <a:r>
              <a:rPr lang="zh-TW" altLang="zh-TW" dirty="0"/>
              <a:t>學分</a:t>
            </a:r>
            <a:endParaRPr lang="en-US" altLang="zh-TW" dirty="0"/>
          </a:p>
          <a:p>
            <a:pPr>
              <a:lnSpc>
                <a:spcPct val="120000"/>
              </a:lnSpc>
            </a:pPr>
            <a:r>
              <a:rPr lang="zh-TW" altLang="en-US" dirty="0" smtClean="0"/>
              <a:t>學</a:t>
            </a:r>
            <a:r>
              <a:rPr lang="zh-TW" altLang="en-US" dirty="0"/>
              <a:t>程必修：</a:t>
            </a:r>
            <a:r>
              <a:rPr lang="en-US" altLang="zh-TW" dirty="0"/>
              <a:t>6</a:t>
            </a:r>
            <a:r>
              <a:rPr lang="zh-TW" altLang="en-US" dirty="0"/>
              <a:t>學分</a:t>
            </a:r>
            <a:endParaRPr lang="en-US" altLang="zh-TW" dirty="0"/>
          </a:p>
          <a:p>
            <a:pPr lvl="1">
              <a:lnSpc>
                <a:spcPct val="120000"/>
              </a:lnSpc>
            </a:pPr>
            <a:r>
              <a:rPr lang="zh-TW" altLang="en-US" dirty="0"/>
              <a:t>社區再造組：社區再造理論與實務</a:t>
            </a:r>
            <a:r>
              <a:rPr lang="en-US" altLang="zh-TW" dirty="0"/>
              <a:t>3</a:t>
            </a:r>
            <a:r>
              <a:rPr lang="zh-TW" altLang="zh-TW" dirty="0"/>
              <a:t>學分</a:t>
            </a:r>
            <a:endParaRPr lang="en-US" altLang="zh-TW" dirty="0"/>
          </a:p>
          <a:p>
            <a:pPr lvl="1">
              <a:lnSpc>
                <a:spcPct val="120000"/>
              </a:lnSpc>
            </a:pPr>
            <a:r>
              <a:rPr lang="zh-TW" altLang="en-US" dirty="0"/>
              <a:t>社會企業組：社會企業與創新</a:t>
            </a:r>
            <a:r>
              <a:rPr lang="en-US" altLang="zh-TW" dirty="0"/>
              <a:t>3</a:t>
            </a:r>
            <a:r>
              <a:rPr lang="zh-TW" altLang="zh-TW" dirty="0"/>
              <a:t>學分</a:t>
            </a:r>
            <a:endParaRPr lang="en-US" altLang="zh-TW" dirty="0"/>
          </a:p>
          <a:p>
            <a:pPr lvl="1">
              <a:lnSpc>
                <a:spcPct val="120000"/>
              </a:lnSpc>
            </a:pPr>
            <a:r>
              <a:rPr lang="zh-TW" altLang="en-US" dirty="0"/>
              <a:t>環境與發展組：心靈環保與環境倫理</a:t>
            </a:r>
            <a:r>
              <a:rPr lang="en-US" altLang="zh-TW" dirty="0"/>
              <a:t>3</a:t>
            </a:r>
            <a:r>
              <a:rPr lang="zh-TW" altLang="zh-TW" dirty="0"/>
              <a:t>學分</a:t>
            </a:r>
            <a:endParaRPr lang="en-US" altLang="zh-TW" dirty="0"/>
          </a:p>
          <a:p>
            <a:pPr lvl="1">
              <a:lnSpc>
                <a:spcPct val="120000"/>
              </a:lnSpc>
            </a:pPr>
            <a:r>
              <a:rPr lang="zh-TW" altLang="zh-TW" dirty="0"/>
              <a:t>研究方法論</a:t>
            </a:r>
            <a:r>
              <a:rPr lang="en-US" altLang="zh-TW" dirty="0"/>
              <a:t>3</a:t>
            </a:r>
            <a:r>
              <a:rPr lang="zh-TW" altLang="zh-TW" dirty="0"/>
              <a:t>學分</a:t>
            </a:r>
          </a:p>
          <a:p>
            <a:pPr lvl="0">
              <a:lnSpc>
                <a:spcPct val="120000"/>
              </a:lnSpc>
            </a:pPr>
            <a:r>
              <a:rPr lang="zh-TW" altLang="zh-TW" dirty="0"/>
              <a:t>專業選修最少應修</a:t>
            </a:r>
            <a:r>
              <a:rPr lang="en-US" altLang="zh-TW" dirty="0"/>
              <a:t>27</a:t>
            </a:r>
            <a:r>
              <a:rPr lang="zh-TW" altLang="zh-TW" dirty="0"/>
              <a:t>學分</a:t>
            </a:r>
            <a:endParaRPr lang="en-US" altLang="zh-TW" dirty="0"/>
          </a:p>
          <a:p>
            <a:pPr lvl="1">
              <a:lnSpc>
                <a:spcPct val="120000"/>
              </a:lnSpc>
            </a:pPr>
            <a:r>
              <a:rPr lang="zh-TW" altLang="en-US" dirty="0"/>
              <a:t>包含學群共同選修、學群共同專業選修、社企學程開設的選修科目。</a:t>
            </a:r>
            <a:endParaRPr lang="en-US" altLang="zh-TW" dirty="0"/>
          </a:p>
          <a:p>
            <a:pPr lvl="1">
              <a:lnSpc>
                <a:spcPct val="120000"/>
              </a:lnSpc>
            </a:pPr>
            <a:r>
              <a:rPr lang="zh-TW" altLang="en-US" dirty="0"/>
              <a:t>跨學程</a:t>
            </a:r>
            <a:r>
              <a:rPr lang="en-US" altLang="zh-TW" dirty="0"/>
              <a:t>(</a:t>
            </a:r>
            <a:r>
              <a:rPr lang="zh-TW" altLang="en-US" dirty="0"/>
              <a:t>生命教育</a:t>
            </a:r>
            <a:r>
              <a:rPr lang="en-US" altLang="zh-TW" dirty="0"/>
              <a:t>)</a:t>
            </a:r>
            <a:r>
              <a:rPr lang="zh-TW" altLang="en-US" dirty="0"/>
              <a:t>、佛教學系</a:t>
            </a:r>
            <a:r>
              <a:rPr lang="en-US" altLang="zh-TW" dirty="0"/>
              <a:t>(</a:t>
            </a:r>
            <a:r>
              <a:rPr lang="zh-TW" altLang="en-US" dirty="0"/>
              <a:t>碩、博士班</a:t>
            </a:r>
            <a:r>
              <a:rPr lang="en-US" altLang="zh-TW" dirty="0"/>
              <a:t>)</a:t>
            </a:r>
            <a:r>
              <a:rPr lang="zh-TW" altLang="en-US" dirty="0"/>
              <a:t>選修學分：最高承認</a:t>
            </a:r>
            <a:r>
              <a:rPr lang="en-US" altLang="zh-TW" dirty="0"/>
              <a:t>6</a:t>
            </a:r>
            <a:r>
              <a:rPr lang="zh-TW" altLang="en-US" dirty="0"/>
              <a:t>學分</a:t>
            </a:r>
            <a:r>
              <a:rPr lang="en-US" altLang="zh-TW" dirty="0"/>
              <a:t>(</a:t>
            </a:r>
            <a:r>
              <a:rPr lang="zh-TW" altLang="en-US" dirty="0"/>
              <a:t>不含共同開課</a:t>
            </a:r>
            <a:r>
              <a:rPr lang="en-US" altLang="zh-TW" dirty="0"/>
              <a:t>)</a:t>
            </a:r>
            <a:r>
              <a:rPr lang="zh-TW" altLang="en-US" dirty="0"/>
              <a:t>。</a:t>
            </a:r>
            <a:endParaRPr lang="zh-TW" altLang="zh-TW" dirty="0"/>
          </a:p>
          <a:p>
            <a:pPr>
              <a:lnSpc>
                <a:spcPct val="120000"/>
              </a:lnSpc>
            </a:pPr>
            <a:r>
              <a:rPr lang="zh-TW" altLang="zh-TW" dirty="0"/>
              <a:t>論文：</a:t>
            </a:r>
            <a:r>
              <a:rPr lang="en-US" altLang="zh-TW" dirty="0"/>
              <a:t>0</a:t>
            </a:r>
            <a:r>
              <a:rPr lang="zh-TW" altLang="zh-TW" dirty="0"/>
              <a:t>學分</a:t>
            </a:r>
            <a:endParaRPr lang="en-US" altLang="zh-TW" dirty="0"/>
          </a:p>
          <a:p>
            <a:pPr lvl="1">
              <a:lnSpc>
                <a:spcPct val="120000"/>
              </a:lnSpc>
            </a:pPr>
            <a:r>
              <a:rPr lang="zh-HK" altLang="zh-TW" sz="2300" b="1" dirty="0"/>
              <a:t>學位論文採專業實務報告者應至少修三門與專業實務報告專題相關的</a:t>
            </a:r>
            <a:r>
              <a:rPr lang="zh-TW" altLang="zh-TW" sz="2300" b="1" dirty="0"/>
              <a:t>課程。</a:t>
            </a:r>
            <a:r>
              <a:rPr lang="zh-HK" altLang="zh-TW" sz="2300" b="1" dirty="0"/>
              <a:t>相關課程認定由指導教授認定之。</a:t>
            </a:r>
            <a:endParaRPr lang="zh-TW" altLang="zh-TW" sz="2300" b="1" dirty="0"/>
          </a:p>
          <a:p>
            <a:pPr>
              <a:lnSpc>
                <a:spcPct val="120000"/>
              </a:lnSpc>
            </a:pPr>
            <a:endParaRPr lang="en-US" altLang="zh-TW" dirty="0"/>
          </a:p>
        </p:txBody>
      </p:sp>
      <p:sp>
        <p:nvSpPr>
          <p:cNvPr id="4" name="投影片編號版面配置區 3"/>
          <p:cNvSpPr>
            <a:spLocks noGrp="1"/>
          </p:cNvSpPr>
          <p:nvPr>
            <p:ph type="sldNum" sz="quarter" idx="12"/>
          </p:nvPr>
        </p:nvSpPr>
        <p:spPr/>
        <p:txBody>
          <a:bodyPr/>
          <a:lstStyle/>
          <a:p>
            <a:fld id="{6D22F896-40B5-4ADD-8801-0D06FADFA095}" type="slidenum">
              <a:rPr lang="en-US" smtClean="0"/>
              <a:pPr/>
              <a:t>22</a:t>
            </a:fld>
            <a:endParaRPr lang="en-US" dirty="0"/>
          </a:p>
        </p:txBody>
      </p:sp>
    </p:spTree>
    <p:extLst>
      <p:ext uri="{BB962C8B-B14F-4D97-AF65-F5344CB8AC3E}">
        <p14:creationId xmlns:p14="http://schemas.microsoft.com/office/powerpoint/2010/main" val="13026474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84311" y="685800"/>
            <a:ext cx="10018713" cy="1298643"/>
          </a:xfrm>
        </p:spPr>
        <p:txBody>
          <a:bodyPr/>
          <a:lstStyle/>
          <a:p>
            <a:r>
              <a:rPr lang="zh-TW" altLang="en-US" dirty="0"/>
              <a:t>關於指導教授</a:t>
            </a:r>
          </a:p>
        </p:txBody>
      </p:sp>
      <p:sp>
        <p:nvSpPr>
          <p:cNvPr id="3" name="內容版面配置區 2"/>
          <p:cNvSpPr>
            <a:spLocks noGrp="1"/>
          </p:cNvSpPr>
          <p:nvPr>
            <p:ph idx="1"/>
          </p:nvPr>
        </p:nvSpPr>
        <p:spPr>
          <a:xfrm>
            <a:off x="2665378" y="2178996"/>
            <a:ext cx="9110985" cy="4250988"/>
          </a:xfrm>
        </p:spPr>
        <p:txBody>
          <a:bodyPr>
            <a:normAutofit fontScale="85000" lnSpcReduction="20000"/>
          </a:bodyPr>
          <a:lstStyle/>
          <a:p>
            <a:r>
              <a:rPr lang="zh-TW" altLang="en-US" dirty="0"/>
              <a:t>第一學年結束</a:t>
            </a:r>
            <a:r>
              <a:rPr lang="zh-TW" altLang="en-US" b="1" dirty="0"/>
              <a:t>需</a:t>
            </a:r>
            <a:r>
              <a:rPr lang="zh-TW" altLang="en-US" dirty="0"/>
              <a:t>指導教授 </a:t>
            </a:r>
            <a:r>
              <a:rPr lang="en-US" altLang="zh-TW" dirty="0"/>
              <a:t>(</a:t>
            </a:r>
            <a:r>
              <a:rPr lang="zh-TW" altLang="en-US" dirty="0"/>
              <a:t>第二學期前</a:t>
            </a:r>
            <a:r>
              <a:rPr lang="en-US" altLang="zh-TW" dirty="0"/>
              <a:t>)</a:t>
            </a:r>
          </a:p>
          <a:p>
            <a:pPr lvl="1"/>
            <a:r>
              <a:rPr lang="zh-TW" altLang="en-US" dirty="0"/>
              <a:t>第一學年導師為主任</a:t>
            </a:r>
            <a:endParaRPr lang="en-US" altLang="zh-TW" dirty="0"/>
          </a:p>
          <a:p>
            <a:r>
              <a:rPr lang="zh-TW" altLang="en-US" dirty="0"/>
              <a:t>如何選擇指導教授</a:t>
            </a:r>
            <a:endParaRPr lang="en-US" altLang="zh-TW" dirty="0"/>
          </a:p>
          <a:p>
            <a:pPr lvl="1"/>
            <a:r>
              <a:rPr lang="zh-TW" altLang="en-US" dirty="0"/>
              <a:t>先決定論文方向</a:t>
            </a:r>
            <a:endParaRPr lang="en-US" altLang="zh-TW" dirty="0"/>
          </a:p>
          <a:p>
            <a:pPr lvl="1"/>
            <a:r>
              <a:rPr lang="zh-TW" altLang="en-US" dirty="0"/>
              <a:t>再瞭解學群專任師資研究方向</a:t>
            </a:r>
            <a:endParaRPr lang="en-US" altLang="zh-TW" dirty="0"/>
          </a:p>
          <a:p>
            <a:pPr lvl="1"/>
            <a:r>
              <a:rPr lang="zh-TW" altLang="en-US" dirty="0"/>
              <a:t>跟老師面對面談談</a:t>
            </a:r>
            <a:endParaRPr lang="en-US" altLang="zh-TW" dirty="0"/>
          </a:p>
          <a:p>
            <a:r>
              <a:rPr lang="zh-TW" altLang="en-US" dirty="0"/>
              <a:t>決定指導教授</a:t>
            </a:r>
            <a:endParaRPr lang="en-US" altLang="zh-TW" dirty="0"/>
          </a:p>
          <a:p>
            <a:pPr lvl="1"/>
            <a:r>
              <a:rPr lang="zh-TW" altLang="en-US" dirty="0"/>
              <a:t>需填寫「</a:t>
            </a:r>
            <a:r>
              <a:rPr lang="zh-TW" altLang="zh-TW" b="1" dirty="0"/>
              <a:t>指導教授同意書</a:t>
            </a:r>
            <a:r>
              <a:rPr lang="zh-TW" altLang="en-US" dirty="0"/>
              <a:t>」</a:t>
            </a:r>
            <a:endParaRPr lang="en-US" altLang="zh-TW" dirty="0"/>
          </a:p>
          <a:p>
            <a:r>
              <a:rPr lang="zh-TW" altLang="en-US" dirty="0"/>
              <a:t>更換指導教授</a:t>
            </a:r>
            <a:endParaRPr lang="en-US" altLang="zh-TW" dirty="0"/>
          </a:p>
          <a:p>
            <a:pPr lvl="1"/>
            <a:r>
              <a:rPr lang="zh-TW" altLang="en-US" dirty="0"/>
              <a:t>「</a:t>
            </a:r>
            <a:r>
              <a:rPr lang="zh-TW" altLang="zh-TW" dirty="0"/>
              <a:t>研究生欲變更指導教授應經原指導教授同意後提出申請，並經學程同意後更換之</a:t>
            </a:r>
            <a:r>
              <a:rPr lang="zh-TW" altLang="en-US" dirty="0"/>
              <a:t>。」</a:t>
            </a:r>
            <a:endParaRPr lang="en-US" altLang="zh-TW" dirty="0"/>
          </a:p>
          <a:p>
            <a:r>
              <a:rPr lang="zh-TW" altLang="en-US" dirty="0"/>
              <a:t>指導教授申請時間</a:t>
            </a:r>
            <a:r>
              <a:rPr lang="zh-TW" altLang="zh-TW" dirty="0"/>
              <a:t>第一學期應於</a:t>
            </a:r>
            <a:r>
              <a:rPr lang="en-US" altLang="zh-TW" dirty="0"/>
              <a:t>12</a:t>
            </a:r>
            <a:r>
              <a:rPr lang="zh-TW" altLang="zh-TW" dirty="0"/>
              <a:t>月</a:t>
            </a:r>
            <a:r>
              <a:rPr lang="en-US" altLang="zh-TW" dirty="0"/>
              <a:t>31</a:t>
            </a:r>
            <a:r>
              <a:rPr lang="zh-TW" altLang="zh-TW" dirty="0"/>
              <a:t>日前，第二學期應於</a:t>
            </a:r>
            <a:r>
              <a:rPr lang="en-US" altLang="zh-TW" dirty="0"/>
              <a:t>5</a:t>
            </a:r>
            <a:r>
              <a:rPr lang="zh-TW" altLang="zh-TW" dirty="0"/>
              <a:t>月</a:t>
            </a:r>
            <a:r>
              <a:rPr lang="en-US" altLang="zh-TW" dirty="0"/>
              <a:t>31</a:t>
            </a:r>
            <a:r>
              <a:rPr lang="zh-TW" altLang="zh-TW" dirty="0"/>
              <a:t>日前</a:t>
            </a:r>
            <a:endParaRPr lang="en-US" altLang="zh-TW" dirty="0"/>
          </a:p>
          <a:p>
            <a:endParaRPr lang="zh-TW" altLang="en-US" dirty="0"/>
          </a:p>
        </p:txBody>
      </p:sp>
      <p:sp>
        <p:nvSpPr>
          <p:cNvPr id="4" name="投影片編號版面配置區 3"/>
          <p:cNvSpPr>
            <a:spLocks noGrp="1"/>
          </p:cNvSpPr>
          <p:nvPr>
            <p:ph type="sldNum" sz="quarter" idx="12"/>
          </p:nvPr>
        </p:nvSpPr>
        <p:spPr/>
        <p:txBody>
          <a:bodyPr/>
          <a:lstStyle/>
          <a:p>
            <a:fld id="{6D22F896-40B5-4ADD-8801-0D06FADFA095}" type="slidenum">
              <a:rPr lang="en-US" smtClean="0"/>
              <a:pPr/>
              <a:t>23</a:t>
            </a:fld>
            <a:endParaRPr lang="en-US" dirty="0"/>
          </a:p>
        </p:txBody>
      </p:sp>
    </p:spTree>
    <p:extLst>
      <p:ext uri="{BB962C8B-B14F-4D97-AF65-F5344CB8AC3E}">
        <p14:creationId xmlns:p14="http://schemas.microsoft.com/office/powerpoint/2010/main" val="40960753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t>論文計畫審查</a:t>
            </a:r>
          </a:p>
        </p:txBody>
      </p:sp>
      <p:sp>
        <p:nvSpPr>
          <p:cNvPr id="3" name="內容版面配置區 2"/>
          <p:cNvSpPr>
            <a:spLocks noGrp="1"/>
          </p:cNvSpPr>
          <p:nvPr>
            <p:ph idx="1"/>
          </p:nvPr>
        </p:nvSpPr>
        <p:spPr>
          <a:xfrm>
            <a:off x="2500009" y="2152650"/>
            <a:ext cx="9003014" cy="4086225"/>
          </a:xfrm>
        </p:spPr>
        <p:txBody>
          <a:bodyPr/>
          <a:lstStyle/>
          <a:p>
            <a:r>
              <a:rPr lang="zh-TW" altLang="en-US" dirty="0"/>
              <a:t>提報時程</a:t>
            </a:r>
            <a:endParaRPr lang="en-US" altLang="zh-TW" dirty="0"/>
          </a:p>
          <a:p>
            <a:pPr lvl="1"/>
            <a:r>
              <a:rPr lang="zh-TW" altLang="en-US" dirty="0"/>
              <a:t>應於預訂之論文計畫審查日前三週向學程辦公室提出申請。</a:t>
            </a:r>
          </a:p>
          <a:p>
            <a:r>
              <a:rPr lang="zh-TW" altLang="en-US" dirty="0"/>
              <a:t>提報與確認</a:t>
            </a:r>
            <a:endParaRPr lang="en-US" altLang="zh-TW" dirty="0"/>
          </a:p>
          <a:p>
            <a:pPr lvl="1"/>
            <a:r>
              <a:rPr lang="zh-TW" altLang="en-US" dirty="0"/>
              <a:t>檢附「碩士論文計畫審查暨口試委員推薦申請單」</a:t>
            </a:r>
            <a:endParaRPr lang="en-US" altLang="zh-TW" dirty="0"/>
          </a:p>
          <a:p>
            <a:pPr lvl="2"/>
            <a:r>
              <a:rPr lang="zh-TW" altLang="en-US" dirty="0"/>
              <a:t>經指導教授推薦簽名後，向學程主任提出申請。</a:t>
            </a:r>
            <a:endParaRPr lang="en-US" altLang="zh-TW" dirty="0"/>
          </a:p>
          <a:p>
            <a:pPr lvl="2"/>
            <a:r>
              <a:rPr lang="zh-HK" altLang="zh-TW" dirty="0"/>
              <a:t>繳交完成學術倫理課程相關證明</a:t>
            </a:r>
            <a:endParaRPr lang="zh-TW" altLang="en-US" dirty="0"/>
          </a:p>
          <a:p>
            <a:pPr lvl="1"/>
            <a:r>
              <a:rPr lang="zh-TW" altLang="en-US" b="1" dirty="0"/>
              <a:t>同時檢附</a:t>
            </a:r>
            <a:r>
              <a:rPr lang="zh-TW" altLang="en-US" dirty="0"/>
              <a:t>論文計畫書</a:t>
            </a:r>
            <a:endParaRPr lang="en-US" altLang="zh-TW" dirty="0"/>
          </a:p>
          <a:p>
            <a:r>
              <a:rPr lang="zh-TW" altLang="en-US" dirty="0"/>
              <a:t>口試委員：口試委員</a:t>
            </a:r>
            <a:r>
              <a:rPr lang="en-US" altLang="zh-TW" dirty="0"/>
              <a:t>3</a:t>
            </a:r>
            <a:r>
              <a:rPr lang="zh-TW" altLang="en-US" dirty="0"/>
              <a:t>至</a:t>
            </a:r>
            <a:r>
              <a:rPr lang="en-US" altLang="zh-TW" dirty="0"/>
              <a:t>5</a:t>
            </a:r>
            <a:r>
              <a:rPr lang="zh-TW" altLang="en-US" dirty="0"/>
              <a:t>人</a:t>
            </a:r>
          </a:p>
        </p:txBody>
      </p:sp>
      <p:sp>
        <p:nvSpPr>
          <p:cNvPr id="4" name="投影片編號版面配置區 3"/>
          <p:cNvSpPr>
            <a:spLocks noGrp="1"/>
          </p:cNvSpPr>
          <p:nvPr>
            <p:ph type="sldNum" sz="quarter" idx="12"/>
          </p:nvPr>
        </p:nvSpPr>
        <p:spPr/>
        <p:txBody>
          <a:bodyPr/>
          <a:lstStyle/>
          <a:p>
            <a:fld id="{6D22F896-40B5-4ADD-8801-0D06FADFA095}" type="slidenum">
              <a:rPr lang="en-US" smtClean="0"/>
              <a:pPr/>
              <a:t>24</a:t>
            </a:fld>
            <a:endParaRPr lang="en-US" dirty="0"/>
          </a:p>
        </p:txBody>
      </p:sp>
    </p:spTree>
    <p:extLst>
      <p:ext uri="{BB962C8B-B14F-4D97-AF65-F5344CB8AC3E}">
        <p14:creationId xmlns:p14="http://schemas.microsoft.com/office/powerpoint/2010/main" val="11752907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84310" y="491837"/>
            <a:ext cx="10018713" cy="1076325"/>
          </a:xfrm>
        </p:spPr>
        <p:txBody>
          <a:bodyPr>
            <a:normAutofit/>
          </a:bodyPr>
          <a:lstStyle/>
          <a:p>
            <a:r>
              <a:rPr lang="zh-TW" altLang="en-US" dirty="0"/>
              <a:t>學位考試</a:t>
            </a:r>
          </a:p>
        </p:txBody>
      </p:sp>
      <p:sp>
        <p:nvSpPr>
          <p:cNvPr id="3" name="內容版面配置區 2"/>
          <p:cNvSpPr>
            <a:spLocks noGrp="1"/>
          </p:cNvSpPr>
          <p:nvPr>
            <p:ph idx="1"/>
          </p:nvPr>
        </p:nvSpPr>
        <p:spPr>
          <a:xfrm>
            <a:off x="2188723" y="1731819"/>
            <a:ext cx="9314300" cy="5001490"/>
          </a:xfrm>
        </p:spPr>
        <p:txBody>
          <a:bodyPr>
            <a:normAutofit fontScale="77500" lnSpcReduction="20000"/>
          </a:bodyPr>
          <a:lstStyle/>
          <a:p>
            <a:pPr>
              <a:lnSpc>
                <a:spcPct val="120000"/>
              </a:lnSpc>
            </a:pPr>
            <a:r>
              <a:rPr lang="zh-TW" altLang="en-US" dirty="0"/>
              <a:t>申請資格</a:t>
            </a:r>
            <a:endParaRPr lang="en-US" altLang="zh-TW" dirty="0"/>
          </a:p>
          <a:p>
            <a:pPr lvl="1">
              <a:lnSpc>
                <a:spcPct val="120000"/>
              </a:lnSpc>
            </a:pPr>
            <a:r>
              <a:rPr lang="zh-TW" altLang="en-US" dirty="0"/>
              <a:t>通過論文計畫審查三個月後</a:t>
            </a:r>
            <a:endParaRPr lang="en-US" altLang="zh-TW" dirty="0"/>
          </a:p>
          <a:p>
            <a:pPr lvl="1">
              <a:lnSpc>
                <a:spcPct val="120000"/>
              </a:lnSpc>
            </a:pPr>
            <a:r>
              <a:rPr lang="zh-TW" altLang="en-US" dirty="0"/>
              <a:t>並於該學期修畢應修科目與學分者。</a:t>
            </a:r>
            <a:endParaRPr lang="en-US" altLang="zh-TW" dirty="0"/>
          </a:p>
          <a:p>
            <a:pPr lvl="1">
              <a:lnSpc>
                <a:spcPct val="120000"/>
              </a:lnSpc>
            </a:pPr>
            <a:r>
              <a:rPr lang="zh-TW" altLang="zh-TW" dirty="0"/>
              <a:t>若以專業實務報告提出學位考試，其專業實務報告內容社會企業與創新碩士學位學程至少</a:t>
            </a:r>
            <a:r>
              <a:rPr lang="en-US" altLang="zh-TW" b="1" dirty="0"/>
              <a:t>2</a:t>
            </a:r>
            <a:r>
              <a:rPr lang="zh-TW" altLang="zh-TW" b="1" dirty="0"/>
              <a:t>萬</a:t>
            </a:r>
            <a:r>
              <a:rPr lang="zh-TW" altLang="zh-TW" dirty="0"/>
              <a:t>字以上。報告內容格式則由指導教授依主題性質決定。</a:t>
            </a:r>
            <a:endParaRPr lang="zh-TW" altLang="en-US" dirty="0"/>
          </a:p>
          <a:p>
            <a:pPr>
              <a:lnSpc>
                <a:spcPct val="120000"/>
              </a:lnSpc>
            </a:pPr>
            <a:r>
              <a:rPr lang="zh-TW" altLang="en-US" dirty="0"/>
              <a:t>申請時程</a:t>
            </a:r>
            <a:endParaRPr lang="en-US" altLang="zh-TW" dirty="0"/>
          </a:p>
          <a:p>
            <a:pPr lvl="1">
              <a:lnSpc>
                <a:spcPct val="120000"/>
              </a:lnSpc>
            </a:pPr>
            <a:r>
              <a:rPr lang="zh-TW" altLang="en-US" dirty="0"/>
              <a:t>論文計畫審查成績評定及格後，始得申請學位考試。</a:t>
            </a:r>
          </a:p>
          <a:p>
            <a:pPr>
              <a:lnSpc>
                <a:spcPct val="120000"/>
              </a:lnSpc>
            </a:pPr>
            <a:r>
              <a:rPr lang="zh-TW" altLang="en-US" dirty="0"/>
              <a:t>申請與確認</a:t>
            </a:r>
            <a:endParaRPr lang="en-US" altLang="zh-TW" dirty="0"/>
          </a:p>
          <a:p>
            <a:pPr lvl="1">
              <a:lnSpc>
                <a:spcPct val="120000"/>
              </a:lnSpc>
            </a:pPr>
            <a:r>
              <a:rPr lang="zh-TW" altLang="en-US" dirty="0"/>
              <a:t>申請學位考試之研究生，須於預定口試日期至少三週前填寫「碩士學位考試暨口試委員推薦申請單」及「歷年成績單」，向所屬學程提出申請。</a:t>
            </a:r>
            <a:endParaRPr lang="en-US" altLang="zh-TW" dirty="0"/>
          </a:p>
          <a:p>
            <a:pPr lvl="1">
              <a:lnSpc>
                <a:spcPct val="120000"/>
              </a:lnSpc>
            </a:pPr>
            <a:r>
              <a:rPr lang="zh-TW" altLang="en-US" dirty="0"/>
              <a:t>學位口試委員原則上同論文計畫口試委員。</a:t>
            </a:r>
            <a:endParaRPr lang="en-US" altLang="zh-TW" dirty="0"/>
          </a:p>
          <a:p>
            <a:pPr>
              <a:lnSpc>
                <a:spcPct val="120000"/>
              </a:lnSpc>
            </a:pPr>
            <a:r>
              <a:rPr lang="zh-TW" altLang="en-US" dirty="0"/>
              <a:t>學位考試時程</a:t>
            </a:r>
            <a:endParaRPr lang="en-US" altLang="zh-TW" dirty="0"/>
          </a:p>
          <a:p>
            <a:pPr lvl="1">
              <a:lnSpc>
                <a:spcPct val="120000"/>
              </a:lnSpc>
            </a:pPr>
            <a:r>
              <a:rPr lang="zh-TW" altLang="en-US" dirty="0"/>
              <a:t>第一學期應於</a:t>
            </a:r>
            <a:r>
              <a:rPr lang="en-US" altLang="zh-TW" dirty="0"/>
              <a:t>12</a:t>
            </a:r>
            <a:r>
              <a:rPr lang="zh-TW" altLang="en-US" dirty="0"/>
              <a:t>月</a:t>
            </a:r>
            <a:r>
              <a:rPr lang="en-US" altLang="zh-TW" dirty="0"/>
              <a:t>31</a:t>
            </a:r>
            <a:r>
              <a:rPr lang="zh-TW" altLang="en-US" dirty="0"/>
              <a:t>日前，第二學期應於</a:t>
            </a:r>
            <a:r>
              <a:rPr lang="en-US" altLang="zh-TW" dirty="0"/>
              <a:t>5</a:t>
            </a:r>
            <a:r>
              <a:rPr lang="zh-TW" altLang="en-US" dirty="0"/>
              <a:t>月</a:t>
            </a:r>
            <a:r>
              <a:rPr lang="en-US" altLang="zh-TW" dirty="0"/>
              <a:t>31</a:t>
            </a:r>
            <a:r>
              <a:rPr lang="zh-TW" altLang="en-US" dirty="0"/>
              <a:t>日前辦理完竣</a:t>
            </a:r>
          </a:p>
          <a:p>
            <a:pPr>
              <a:lnSpc>
                <a:spcPct val="120000"/>
              </a:lnSpc>
            </a:pPr>
            <a:endParaRPr lang="zh-TW" altLang="en-US" dirty="0"/>
          </a:p>
        </p:txBody>
      </p:sp>
      <p:sp>
        <p:nvSpPr>
          <p:cNvPr id="4" name="投影片編號版面配置區 3"/>
          <p:cNvSpPr>
            <a:spLocks noGrp="1"/>
          </p:cNvSpPr>
          <p:nvPr>
            <p:ph type="sldNum" sz="quarter" idx="12"/>
          </p:nvPr>
        </p:nvSpPr>
        <p:spPr/>
        <p:txBody>
          <a:bodyPr/>
          <a:lstStyle/>
          <a:p>
            <a:fld id="{6D22F896-40B5-4ADD-8801-0D06FADFA095}" type="slidenum">
              <a:rPr lang="en-US" smtClean="0"/>
              <a:pPr/>
              <a:t>25</a:t>
            </a:fld>
            <a:endParaRPr lang="en-US" dirty="0"/>
          </a:p>
        </p:txBody>
      </p:sp>
    </p:spTree>
    <p:extLst>
      <p:ext uri="{BB962C8B-B14F-4D97-AF65-F5344CB8AC3E}">
        <p14:creationId xmlns:p14="http://schemas.microsoft.com/office/powerpoint/2010/main" val="35615466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0FDADDF-B88F-453F-97E9-A48523B11F8F}"/>
              </a:ext>
            </a:extLst>
          </p:cNvPr>
          <p:cNvSpPr>
            <a:spLocks noGrp="1"/>
          </p:cNvSpPr>
          <p:nvPr>
            <p:ph type="title"/>
          </p:nvPr>
        </p:nvSpPr>
        <p:spPr/>
        <p:txBody>
          <a:bodyPr/>
          <a:lstStyle/>
          <a:p>
            <a:r>
              <a:rPr lang="zh-TW" altLang="en-US" dirty="0"/>
              <a:t>開除學籍</a:t>
            </a:r>
          </a:p>
        </p:txBody>
      </p:sp>
      <p:sp>
        <p:nvSpPr>
          <p:cNvPr id="3" name="內容版面配置區 2">
            <a:extLst>
              <a:ext uri="{FF2B5EF4-FFF2-40B4-BE49-F238E27FC236}">
                <a16:creationId xmlns:a16="http://schemas.microsoft.com/office/drawing/2014/main" id="{CB36C8CB-81A0-4622-ABEC-09BBE2D4D189}"/>
              </a:ext>
            </a:extLst>
          </p:cNvPr>
          <p:cNvSpPr>
            <a:spLocks noGrp="1"/>
          </p:cNvSpPr>
          <p:nvPr>
            <p:ph idx="1"/>
          </p:nvPr>
        </p:nvSpPr>
        <p:spPr>
          <a:xfrm>
            <a:off x="2211572" y="2158409"/>
            <a:ext cx="9291451" cy="4080466"/>
          </a:xfrm>
        </p:spPr>
        <p:txBody>
          <a:bodyPr/>
          <a:lstStyle/>
          <a:p>
            <a:r>
              <a:rPr lang="zh-TW" altLang="zh-TW" dirty="0"/>
              <a:t>研究生有下列情形之一者，開除學籍：</a:t>
            </a:r>
          </a:p>
          <a:p>
            <a:pPr lvl="1"/>
            <a:r>
              <a:rPr lang="zh-TW" altLang="zh-TW" dirty="0"/>
              <a:t>研究生所繳學經歷證件，如有假借、冒用、偽造或變造等情事者。</a:t>
            </a:r>
          </a:p>
          <a:p>
            <a:pPr lvl="1"/>
            <a:r>
              <a:rPr lang="zh-TW" altLang="zh-TW" dirty="0"/>
              <a:t>入學考試時如有舞弊情事，經學校查證屬實，其情節重大，或判刑確定者。</a:t>
            </a:r>
          </a:p>
          <a:p>
            <a:pPr lvl="1"/>
            <a:r>
              <a:rPr lang="zh-TW" altLang="zh-TW" dirty="0"/>
              <a:t>畢業論文有抄襲舞弊情事，經調查屬實者。</a:t>
            </a:r>
            <a:endParaRPr lang="zh-TW" altLang="en-US" dirty="0"/>
          </a:p>
          <a:p>
            <a:endParaRPr lang="zh-TW" altLang="en-US" dirty="0"/>
          </a:p>
        </p:txBody>
      </p:sp>
      <p:sp>
        <p:nvSpPr>
          <p:cNvPr id="4" name="投影片編號版面配置區 3">
            <a:extLst>
              <a:ext uri="{FF2B5EF4-FFF2-40B4-BE49-F238E27FC236}">
                <a16:creationId xmlns:a16="http://schemas.microsoft.com/office/drawing/2014/main" id="{642C6660-B81D-4688-AB0B-753BA5E0DEDE}"/>
              </a:ext>
            </a:extLst>
          </p:cNvPr>
          <p:cNvSpPr>
            <a:spLocks noGrp="1"/>
          </p:cNvSpPr>
          <p:nvPr>
            <p:ph type="sldNum" sz="quarter" idx="12"/>
          </p:nvPr>
        </p:nvSpPr>
        <p:spPr/>
        <p:txBody>
          <a:bodyPr/>
          <a:lstStyle/>
          <a:p>
            <a:fld id="{6D22F896-40B5-4ADD-8801-0D06FADFA095}" type="slidenum">
              <a:rPr lang="en-US" smtClean="0"/>
              <a:pPr/>
              <a:t>26</a:t>
            </a:fld>
            <a:endParaRPr lang="en-US" dirty="0"/>
          </a:p>
        </p:txBody>
      </p:sp>
    </p:spTree>
    <p:extLst>
      <p:ext uri="{BB962C8B-B14F-4D97-AF65-F5344CB8AC3E}">
        <p14:creationId xmlns:p14="http://schemas.microsoft.com/office/powerpoint/2010/main" val="11172720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2B460B2-9107-4CF4-BE8D-BC72B44EAEFF}"/>
              </a:ext>
            </a:extLst>
          </p:cNvPr>
          <p:cNvSpPr>
            <a:spLocks noGrp="1"/>
          </p:cNvSpPr>
          <p:nvPr>
            <p:ph type="title"/>
          </p:nvPr>
        </p:nvSpPr>
        <p:spPr>
          <a:xfrm>
            <a:off x="1484310" y="428922"/>
            <a:ext cx="10018713" cy="622004"/>
          </a:xfrm>
        </p:spPr>
        <p:txBody>
          <a:bodyPr>
            <a:normAutofit fontScale="90000"/>
          </a:bodyPr>
          <a:lstStyle/>
          <a:p>
            <a:r>
              <a:rPr lang="zh-TW" altLang="en-US" dirty="0"/>
              <a:t>其他重要規定</a:t>
            </a:r>
          </a:p>
        </p:txBody>
      </p:sp>
      <p:sp>
        <p:nvSpPr>
          <p:cNvPr id="3" name="內容版面配置區 2">
            <a:extLst>
              <a:ext uri="{FF2B5EF4-FFF2-40B4-BE49-F238E27FC236}">
                <a16:creationId xmlns:a16="http://schemas.microsoft.com/office/drawing/2014/main" id="{2CFAF7AB-B153-4064-AC73-6BADEA79D1E0}"/>
              </a:ext>
            </a:extLst>
          </p:cNvPr>
          <p:cNvSpPr>
            <a:spLocks noGrp="1"/>
          </p:cNvSpPr>
          <p:nvPr>
            <p:ph idx="1"/>
          </p:nvPr>
        </p:nvSpPr>
        <p:spPr>
          <a:xfrm>
            <a:off x="1850065" y="1265275"/>
            <a:ext cx="9652958" cy="4964075"/>
          </a:xfrm>
        </p:spPr>
        <p:txBody>
          <a:bodyPr>
            <a:normAutofit fontScale="70000" lnSpcReduction="20000"/>
          </a:bodyPr>
          <a:lstStyle/>
          <a:p>
            <a:pPr>
              <a:lnSpc>
                <a:spcPct val="160000"/>
              </a:lnSpc>
            </a:pPr>
            <a:r>
              <a:rPr lang="zh-TW" altLang="zh-TW" dirty="0"/>
              <a:t>碩士班研究生在修業前兩年</a:t>
            </a:r>
            <a:r>
              <a:rPr lang="en-US" altLang="zh-TW" dirty="0"/>
              <a:t>(</a:t>
            </a:r>
            <a:r>
              <a:rPr lang="zh-TW" altLang="zh-TW" dirty="0"/>
              <a:t>碩士在職專班前三年</a:t>
            </a:r>
            <a:r>
              <a:rPr lang="en-US" altLang="zh-TW" dirty="0"/>
              <a:t>)</a:t>
            </a:r>
            <a:r>
              <a:rPr lang="zh-TW" altLang="zh-TW" dirty="0"/>
              <a:t>、博士班研究生前三年期間，每學期註冊時，應依規定繳納全額學雜費</a:t>
            </a:r>
            <a:r>
              <a:rPr lang="zh-TW" altLang="zh-TW" b="1" dirty="0"/>
              <a:t>。</a:t>
            </a:r>
            <a:endParaRPr lang="en-US" altLang="zh-TW" b="1" dirty="0"/>
          </a:p>
          <a:p>
            <a:pPr>
              <a:lnSpc>
                <a:spcPct val="160000"/>
              </a:lnSpc>
            </a:pPr>
            <a:r>
              <a:rPr lang="zh-TW" altLang="zh-TW" dirty="0"/>
              <a:t>碩博士班研究生選課須依本校規定之科目及當學期公告選課注意事項辦理，「碩博士班選課辦法」另訂之。</a:t>
            </a:r>
            <a:endParaRPr lang="en-US" altLang="zh-TW" dirty="0"/>
          </a:p>
          <a:p>
            <a:pPr>
              <a:lnSpc>
                <a:spcPct val="160000"/>
              </a:lnSpc>
            </a:pPr>
            <a:r>
              <a:rPr lang="zh-TW" altLang="zh-TW" dirty="0"/>
              <a:t>研究生加、退選科目應於當學期公告規定期限內行之，送教務組登記，逾期不予受理。</a:t>
            </a:r>
            <a:endParaRPr lang="en-US" altLang="zh-TW" dirty="0"/>
          </a:p>
          <a:p>
            <a:pPr>
              <a:lnSpc>
                <a:spcPct val="160000"/>
              </a:lnSpc>
            </a:pPr>
            <a:r>
              <a:rPr lang="zh-TW" altLang="zh-TW" dirty="0"/>
              <a:t>碩士班研究生每學期所修課程不得少於二學分，最多以十五學分為限（零學分之科目不計在內）</a:t>
            </a:r>
            <a:endParaRPr lang="en-US" altLang="zh-TW" dirty="0"/>
          </a:p>
          <a:p>
            <a:pPr>
              <a:lnSpc>
                <a:spcPct val="160000"/>
              </a:lnSpc>
            </a:pPr>
            <a:r>
              <a:rPr lang="zh-TW" altLang="zh-TW" dirty="0"/>
              <a:t>研究生之抵免學分，依本校「碩博士班研究生學分抵免辦法」之規定辦理</a:t>
            </a:r>
            <a:endParaRPr lang="en-US" altLang="zh-TW" dirty="0"/>
          </a:p>
          <a:p>
            <a:pPr>
              <a:lnSpc>
                <a:spcPct val="160000"/>
              </a:lnSpc>
            </a:pPr>
            <a:r>
              <a:rPr lang="zh-TW" altLang="zh-TW" dirty="0"/>
              <a:t>研究生成績分學業（含實習）、操行二種，成績核計，以一百分為滿分，七十分為及格；學業成績不及格之科目不得補考，必修科目應令重修。</a:t>
            </a:r>
            <a:endParaRPr lang="en-US" altLang="zh-TW" dirty="0"/>
          </a:p>
          <a:p>
            <a:pPr>
              <a:lnSpc>
                <a:spcPct val="160000"/>
              </a:lnSpc>
            </a:pPr>
            <a:r>
              <a:rPr lang="zh-TW" altLang="en-US" dirty="0"/>
              <a:t>修讀碩士學位研究生完成學位應修課程，提出論文，學位考試成績不及格，不合重考規定或合於重考規定，經重考一次仍不及格者。</a:t>
            </a:r>
            <a:endParaRPr lang="en-US" altLang="zh-TW" dirty="0"/>
          </a:p>
        </p:txBody>
      </p:sp>
      <p:sp>
        <p:nvSpPr>
          <p:cNvPr id="4" name="投影片編號版面配置區 3">
            <a:extLst>
              <a:ext uri="{FF2B5EF4-FFF2-40B4-BE49-F238E27FC236}">
                <a16:creationId xmlns:a16="http://schemas.microsoft.com/office/drawing/2014/main" id="{EB6F1F2A-79B6-48A1-ACB7-2C84A82A410F}"/>
              </a:ext>
            </a:extLst>
          </p:cNvPr>
          <p:cNvSpPr>
            <a:spLocks noGrp="1"/>
          </p:cNvSpPr>
          <p:nvPr>
            <p:ph type="sldNum" sz="quarter" idx="12"/>
          </p:nvPr>
        </p:nvSpPr>
        <p:spPr/>
        <p:txBody>
          <a:bodyPr/>
          <a:lstStyle/>
          <a:p>
            <a:fld id="{6D22F896-40B5-4ADD-8801-0D06FADFA095}" type="slidenum">
              <a:rPr lang="en-US" smtClean="0"/>
              <a:pPr/>
              <a:t>27</a:t>
            </a:fld>
            <a:endParaRPr lang="en-US" dirty="0"/>
          </a:p>
        </p:txBody>
      </p:sp>
      <p:sp>
        <p:nvSpPr>
          <p:cNvPr id="5" name="文字方塊 4">
            <a:extLst>
              <a:ext uri="{FF2B5EF4-FFF2-40B4-BE49-F238E27FC236}">
                <a16:creationId xmlns:a16="http://schemas.microsoft.com/office/drawing/2014/main" id="{B86B243D-1AC2-49A0-A4F3-535EFADE87FB}"/>
              </a:ext>
            </a:extLst>
          </p:cNvPr>
          <p:cNvSpPr txBox="1"/>
          <p:nvPr/>
        </p:nvSpPr>
        <p:spPr>
          <a:xfrm>
            <a:off x="6177515" y="6271309"/>
            <a:ext cx="4348717" cy="369332"/>
          </a:xfrm>
          <a:prstGeom prst="rect">
            <a:avLst/>
          </a:prstGeom>
          <a:noFill/>
        </p:spPr>
        <p:txBody>
          <a:bodyPr wrap="square" rtlCol="0">
            <a:spAutoFit/>
          </a:bodyPr>
          <a:lstStyle/>
          <a:p>
            <a:r>
              <a:rPr lang="zh-TW" altLang="en-US" b="1" dirty="0"/>
              <a:t>資料來源：</a:t>
            </a:r>
            <a:r>
              <a:rPr lang="zh-TW" altLang="zh-TW" b="1" dirty="0"/>
              <a:t>法鼓文理學院碩博士班學則</a:t>
            </a:r>
            <a:endParaRPr lang="zh-TW" altLang="en-US" dirty="0"/>
          </a:p>
        </p:txBody>
      </p:sp>
    </p:spTree>
    <p:extLst>
      <p:ext uri="{BB962C8B-B14F-4D97-AF65-F5344CB8AC3E}">
        <p14:creationId xmlns:p14="http://schemas.microsoft.com/office/powerpoint/2010/main" val="3968121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研究生共同研究室</a:t>
            </a:r>
          </a:p>
        </p:txBody>
      </p:sp>
      <p:sp>
        <p:nvSpPr>
          <p:cNvPr id="3" name="內容版面配置區 2"/>
          <p:cNvSpPr>
            <a:spLocks noGrp="1"/>
          </p:cNvSpPr>
          <p:nvPr>
            <p:ph idx="1"/>
          </p:nvPr>
        </p:nvSpPr>
        <p:spPr/>
        <p:txBody>
          <a:bodyPr>
            <a:normAutofit/>
          </a:bodyPr>
          <a:lstStyle/>
          <a:p>
            <a:r>
              <a:rPr lang="zh-TW" altLang="en-US" dirty="0"/>
              <a:t>位於綜合大樓</a:t>
            </a:r>
            <a:r>
              <a:rPr lang="en-US" altLang="zh-TW" dirty="0"/>
              <a:t>GC201</a:t>
            </a:r>
            <a:r>
              <a:rPr lang="zh-TW" altLang="en-US" dirty="0"/>
              <a:t>教室</a:t>
            </a:r>
            <a:endParaRPr lang="en-US" altLang="zh-TW" dirty="0"/>
          </a:p>
          <a:p>
            <a:r>
              <a:rPr lang="zh-TW" altLang="en-US" dirty="0"/>
              <a:t>提供影印機列印資料，收費方式如下圖：</a:t>
            </a:r>
            <a:endParaRPr lang="en-US" altLang="zh-TW" dirty="0"/>
          </a:p>
          <a:p>
            <a:pPr marL="0" indent="0">
              <a:buNone/>
            </a:pPr>
            <a:endParaRPr lang="zh-TW" altLang="en-US" dirty="0"/>
          </a:p>
        </p:txBody>
      </p:sp>
      <p:pic>
        <p:nvPicPr>
          <p:cNvPr id="4" name="圖片 3" descr="畫面剪輯"/>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4841" y="3322669"/>
            <a:ext cx="6312224" cy="2241665"/>
          </a:xfrm>
          <a:prstGeom prst="rect">
            <a:avLst/>
          </a:prstGeom>
        </p:spPr>
      </p:pic>
    </p:spTree>
    <p:extLst>
      <p:ext uri="{BB962C8B-B14F-4D97-AF65-F5344CB8AC3E}">
        <p14:creationId xmlns:p14="http://schemas.microsoft.com/office/powerpoint/2010/main" val="25191962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t>校園生活－用餐、交通</a:t>
            </a:r>
          </a:p>
        </p:txBody>
      </p:sp>
      <p:sp>
        <p:nvSpPr>
          <p:cNvPr id="3" name="內容版面配置區 2"/>
          <p:cNvSpPr>
            <a:spLocks noGrp="1"/>
          </p:cNvSpPr>
          <p:nvPr>
            <p:ph idx="1"/>
          </p:nvPr>
        </p:nvSpPr>
        <p:spPr>
          <a:xfrm>
            <a:off x="2188723" y="1867712"/>
            <a:ext cx="9314300" cy="4542816"/>
          </a:xfrm>
        </p:spPr>
        <p:txBody>
          <a:bodyPr>
            <a:normAutofit/>
          </a:bodyPr>
          <a:lstStyle/>
          <a:p>
            <a:r>
              <a:rPr lang="zh-TW" altLang="en-US" dirty="0"/>
              <a:t>本校三餐餐點均由法鼓山佛教園區香積室的法師及義工菩薩為大家辛苦準備</a:t>
            </a:r>
            <a:endParaRPr lang="en-US" altLang="zh-TW" dirty="0"/>
          </a:p>
          <a:p>
            <a:r>
              <a:rPr lang="zh-TW" altLang="en-US" dirty="0"/>
              <a:t>交通</a:t>
            </a:r>
            <a:endParaRPr lang="en-US" altLang="zh-TW" dirty="0"/>
          </a:p>
          <a:p>
            <a:pPr lvl="1"/>
            <a:r>
              <a:rPr lang="zh-TW" altLang="en-US" dirty="0"/>
              <a:t>交通車提供職員上、下班搭乘，有空位才開放學生登記搭乘，</a:t>
            </a:r>
            <a:endParaRPr lang="en-US" altLang="zh-TW" dirty="0"/>
          </a:p>
          <a:p>
            <a:pPr lvl="1"/>
            <a:r>
              <a:rPr lang="zh-TW" altLang="en-US" dirty="0"/>
              <a:t>每月下旬開放登記下個月的座位。如不搭乘，請取消座位</a:t>
            </a:r>
            <a:endParaRPr lang="en-US" altLang="zh-TW" dirty="0"/>
          </a:p>
          <a:p>
            <a:endParaRPr lang="zh-TW" altLang="en-US" dirty="0"/>
          </a:p>
        </p:txBody>
      </p:sp>
      <p:sp>
        <p:nvSpPr>
          <p:cNvPr id="4" name="投影片編號版面配置區 3"/>
          <p:cNvSpPr>
            <a:spLocks noGrp="1"/>
          </p:cNvSpPr>
          <p:nvPr>
            <p:ph type="sldNum" sz="quarter" idx="12"/>
          </p:nvPr>
        </p:nvSpPr>
        <p:spPr/>
        <p:txBody>
          <a:bodyPr/>
          <a:lstStyle/>
          <a:p>
            <a:fld id="{6D22F896-40B5-4ADD-8801-0D06FADFA095}" type="slidenum">
              <a:rPr lang="en-US" smtClean="0"/>
              <a:pPr/>
              <a:t>29</a:t>
            </a:fld>
            <a:endParaRPr lang="en-US" dirty="0"/>
          </a:p>
        </p:txBody>
      </p:sp>
    </p:spTree>
    <p:extLst>
      <p:ext uri="{BB962C8B-B14F-4D97-AF65-F5344CB8AC3E}">
        <p14:creationId xmlns:p14="http://schemas.microsoft.com/office/powerpoint/2010/main" val="39053377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1137373" y="578651"/>
            <a:ext cx="10364451" cy="1596177"/>
          </a:xfrm>
        </p:spPr>
        <p:txBody>
          <a:bodyPr/>
          <a:lstStyle/>
          <a:p>
            <a:r>
              <a:rPr lang="zh-TW" altLang="en-US" b="1" dirty="0">
                <a:solidFill>
                  <a:srgbClr val="0070C0"/>
                </a:solidFill>
              </a:rPr>
              <a:t>社會企業與創新碩士學位學程</a:t>
            </a:r>
            <a:r>
              <a:rPr lang="zh-TW" altLang="en-US" dirty="0"/>
              <a:t>的前世今生</a:t>
            </a:r>
          </a:p>
        </p:txBody>
      </p:sp>
      <p:sp>
        <p:nvSpPr>
          <p:cNvPr id="6" name="文字版面配置區 5"/>
          <p:cNvSpPr>
            <a:spLocks noGrp="1"/>
          </p:cNvSpPr>
          <p:nvPr>
            <p:ph type="body" idx="1"/>
          </p:nvPr>
        </p:nvSpPr>
        <p:spPr>
          <a:xfrm>
            <a:off x="2066544" y="2371018"/>
            <a:ext cx="3953258" cy="679994"/>
          </a:xfrm>
        </p:spPr>
        <p:txBody>
          <a:bodyPr/>
          <a:lstStyle/>
          <a:p>
            <a:r>
              <a:rPr lang="en-US" altLang="zh-TW" dirty="0"/>
              <a:t>109</a:t>
            </a:r>
            <a:r>
              <a:rPr lang="zh-TW" altLang="en-US" dirty="0"/>
              <a:t>學年度</a:t>
            </a:r>
          </a:p>
        </p:txBody>
      </p:sp>
      <p:sp>
        <p:nvSpPr>
          <p:cNvPr id="8" name="內容版面配置區 7"/>
          <p:cNvSpPr>
            <a:spLocks noGrp="1"/>
          </p:cNvSpPr>
          <p:nvPr>
            <p:ph sz="quarter" idx="13"/>
          </p:nvPr>
        </p:nvSpPr>
        <p:spPr>
          <a:xfrm>
            <a:off x="2066544" y="3051012"/>
            <a:ext cx="3953257" cy="2740187"/>
          </a:xfrm>
        </p:spPr>
        <p:txBody>
          <a:bodyPr/>
          <a:lstStyle/>
          <a:p>
            <a:pPr fontAlgn="base"/>
            <a:r>
              <a:rPr lang="zh-TW" altLang="en-US" dirty="0">
                <a:hlinkClick r:id="rId2"/>
              </a:rPr>
              <a:t>社會企業與創新碩士學位學程</a:t>
            </a:r>
            <a:endParaRPr lang="zh-TW" altLang="en-US" dirty="0"/>
          </a:p>
          <a:p>
            <a:pPr fontAlgn="base"/>
            <a:r>
              <a:rPr lang="zh-TW" altLang="en-US" u="sng" dirty="0">
                <a:hlinkClick r:id="rId3"/>
              </a:rPr>
              <a:t>社區再造碩士學位學程</a:t>
            </a:r>
            <a:endParaRPr lang="zh-TW" altLang="en-US" dirty="0"/>
          </a:p>
          <a:p>
            <a:pPr fontAlgn="base"/>
            <a:r>
              <a:rPr lang="zh-TW" altLang="en-US" dirty="0">
                <a:hlinkClick r:id="rId4"/>
              </a:rPr>
              <a:t>環境與發展碩士學位學程</a:t>
            </a:r>
            <a:endParaRPr lang="zh-TW" altLang="en-US" dirty="0"/>
          </a:p>
          <a:p>
            <a:endParaRPr lang="zh-TW" altLang="en-US" dirty="0"/>
          </a:p>
        </p:txBody>
      </p:sp>
      <p:sp>
        <p:nvSpPr>
          <p:cNvPr id="7" name="文字版面配置區 6"/>
          <p:cNvSpPr>
            <a:spLocks noGrp="1"/>
          </p:cNvSpPr>
          <p:nvPr>
            <p:ph type="body" sz="quarter" idx="3"/>
          </p:nvPr>
        </p:nvSpPr>
        <p:spPr>
          <a:xfrm>
            <a:off x="6960627" y="2371018"/>
            <a:ext cx="4881804" cy="679994"/>
          </a:xfrm>
        </p:spPr>
        <p:txBody>
          <a:bodyPr/>
          <a:lstStyle/>
          <a:p>
            <a:r>
              <a:rPr lang="en-US" altLang="zh-TW" dirty="0" smtClean="0"/>
              <a:t>110</a:t>
            </a:r>
            <a:r>
              <a:rPr lang="zh-TW" altLang="en-US" dirty="0" smtClean="0"/>
              <a:t>學年</a:t>
            </a:r>
            <a:r>
              <a:rPr lang="zh-TW" altLang="en-US" dirty="0"/>
              <a:t>度</a:t>
            </a:r>
          </a:p>
        </p:txBody>
      </p:sp>
      <p:sp>
        <p:nvSpPr>
          <p:cNvPr id="9" name="內容版面配置區 8"/>
          <p:cNvSpPr>
            <a:spLocks noGrp="1"/>
          </p:cNvSpPr>
          <p:nvPr>
            <p:ph sz="quarter" idx="14"/>
          </p:nvPr>
        </p:nvSpPr>
        <p:spPr>
          <a:xfrm>
            <a:off x="6867728" y="3029640"/>
            <a:ext cx="4634096" cy="2740187"/>
          </a:xfrm>
        </p:spPr>
        <p:txBody>
          <a:bodyPr/>
          <a:lstStyle/>
          <a:p>
            <a:pPr fontAlgn="base"/>
            <a:r>
              <a:rPr lang="zh-TW" altLang="en-US" dirty="0">
                <a:hlinkClick r:id="rId2"/>
              </a:rPr>
              <a:t>社會企業組</a:t>
            </a:r>
            <a:endParaRPr lang="en-US" altLang="zh-TW" u="sng" dirty="0"/>
          </a:p>
          <a:p>
            <a:pPr fontAlgn="base"/>
            <a:r>
              <a:rPr lang="zh-TW" altLang="en-US" u="sng" dirty="0">
                <a:hlinkClick r:id="rId3"/>
              </a:rPr>
              <a:t>社區再造組</a:t>
            </a:r>
            <a:endParaRPr lang="zh-TW" altLang="en-US" dirty="0"/>
          </a:p>
          <a:p>
            <a:pPr fontAlgn="base"/>
            <a:r>
              <a:rPr lang="zh-TW" altLang="en-US" dirty="0">
                <a:hlinkClick r:id="rId4"/>
              </a:rPr>
              <a:t>環境與發展組</a:t>
            </a:r>
            <a:endParaRPr lang="zh-TW" altLang="en-US" dirty="0"/>
          </a:p>
          <a:p>
            <a:endParaRPr lang="zh-TW" altLang="en-US" dirty="0"/>
          </a:p>
        </p:txBody>
      </p:sp>
      <p:sp>
        <p:nvSpPr>
          <p:cNvPr id="10" name="投影片編號版面配置區 9"/>
          <p:cNvSpPr>
            <a:spLocks noGrp="1"/>
          </p:cNvSpPr>
          <p:nvPr>
            <p:ph type="sldNum" sz="quarter" idx="12"/>
          </p:nvPr>
        </p:nvSpPr>
        <p:spPr/>
        <p:txBody>
          <a:bodyPr/>
          <a:lstStyle/>
          <a:p>
            <a:fld id="{6D22F896-40B5-4ADD-8801-0D06FADFA095}" type="slidenum">
              <a:rPr lang="en-US" smtClean="0"/>
              <a:t>3</a:t>
            </a:fld>
            <a:endParaRPr lang="en-US" dirty="0"/>
          </a:p>
        </p:txBody>
      </p:sp>
    </p:spTree>
    <p:extLst>
      <p:ext uri="{BB962C8B-B14F-4D97-AF65-F5344CB8AC3E}">
        <p14:creationId xmlns:p14="http://schemas.microsoft.com/office/powerpoint/2010/main" val="3266080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校園生活－用餐方式</a:t>
            </a:r>
          </a:p>
        </p:txBody>
      </p:sp>
      <p:sp>
        <p:nvSpPr>
          <p:cNvPr id="3" name="內容版面配置區 2"/>
          <p:cNvSpPr>
            <a:spLocks noGrp="1"/>
          </p:cNvSpPr>
          <p:nvPr>
            <p:ph idx="1"/>
          </p:nvPr>
        </p:nvSpPr>
        <p:spPr/>
        <p:txBody>
          <a:bodyPr>
            <a:normAutofit/>
          </a:bodyPr>
          <a:lstStyle/>
          <a:p>
            <a:r>
              <a:rPr lang="zh-TW" altLang="en-US" dirty="0"/>
              <a:t>學校用餐登記由二個單位負責</a:t>
            </a:r>
            <a:endParaRPr lang="en-US" altLang="zh-TW" dirty="0"/>
          </a:p>
          <a:p>
            <a:pPr lvl="1"/>
            <a:r>
              <a:rPr lang="zh-TW" altLang="en-US" dirty="0"/>
              <a:t>總務處庶務組：學期間週一～週五午餐</a:t>
            </a:r>
            <a:endParaRPr lang="en-US" altLang="zh-TW" dirty="0"/>
          </a:p>
          <a:p>
            <a:pPr lvl="1"/>
            <a:r>
              <a:rPr lang="zh-TW" altLang="en-US" dirty="0"/>
              <a:t>學務處：早齋、寒暑假及例假日（含國定假日） 午齋、藥石</a:t>
            </a:r>
          </a:p>
        </p:txBody>
      </p:sp>
    </p:spTree>
    <p:extLst>
      <p:ext uri="{BB962C8B-B14F-4D97-AF65-F5344CB8AC3E}">
        <p14:creationId xmlns:p14="http://schemas.microsoft.com/office/powerpoint/2010/main" val="8275746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用餐登記－綜合餐廳</a:t>
            </a:r>
          </a:p>
        </p:txBody>
      </p:sp>
      <p:sp>
        <p:nvSpPr>
          <p:cNvPr id="3" name="內容版面配置區 2"/>
          <p:cNvSpPr>
            <a:spLocks noGrp="1"/>
          </p:cNvSpPr>
          <p:nvPr>
            <p:ph idx="1"/>
          </p:nvPr>
        </p:nvSpPr>
        <p:spPr>
          <a:xfrm>
            <a:off x="2032950" y="1931269"/>
            <a:ext cx="10018713" cy="4086225"/>
          </a:xfrm>
        </p:spPr>
        <p:txBody>
          <a:bodyPr>
            <a:normAutofit/>
          </a:bodyPr>
          <a:lstStyle/>
          <a:p>
            <a:r>
              <a:rPr lang="zh-TW" altLang="en-US" dirty="0"/>
              <a:t>餐廳位置：綜合大樓一樓</a:t>
            </a:r>
            <a:endParaRPr lang="en-US" altLang="zh-TW" dirty="0"/>
          </a:p>
          <a:p>
            <a:r>
              <a:rPr lang="zh-TW" altLang="en-US" dirty="0"/>
              <a:t>每個月下旬總務處</a:t>
            </a:r>
            <a:r>
              <a:rPr lang="en-US" altLang="zh-TW" dirty="0"/>
              <a:t>mail</a:t>
            </a:r>
            <a:r>
              <a:rPr lang="zh-TW" altLang="en-US" dirty="0"/>
              <a:t>用餐、出坡（打掃）登記表</a:t>
            </a:r>
            <a:endParaRPr lang="en-US" altLang="zh-TW" dirty="0"/>
          </a:p>
          <a:p>
            <a:r>
              <a:rPr lang="zh-TW" altLang="en-US" dirty="0"/>
              <a:t>供餐時間：學期間週一～週五（遇國定假日不供餐）</a:t>
            </a:r>
            <a:endParaRPr lang="en-US" altLang="zh-TW" dirty="0"/>
          </a:p>
          <a:p>
            <a:r>
              <a:rPr lang="zh-TW" altLang="en-US" dirty="0"/>
              <a:t>請以學校信箱帳號登入登記，無法用個人</a:t>
            </a:r>
            <a:r>
              <a:rPr lang="en-US" altLang="zh-TW" dirty="0" err="1"/>
              <a:t>gmail</a:t>
            </a:r>
            <a:r>
              <a:rPr lang="zh-TW" altLang="en-US" dirty="0"/>
              <a:t>帳號登記</a:t>
            </a:r>
            <a:endParaRPr lang="en-US" altLang="zh-TW" dirty="0"/>
          </a:p>
          <a:p>
            <a:r>
              <a:rPr lang="zh-TW" altLang="en-US" dirty="0"/>
              <a:t>採登記制，不用餐請取消登記，避免剩食</a:t>
            </a:r>
            <a:endParaRPr lang="en-US" altLang="zh-TW" dirty="0"/>
          </a:p>
          <a:p>
            <a:endParaRPr lang="en-US" altLang="zh-TW" dirty="0"/>
          </a:p>
          <a:p>
            <a:endParaRPr lang="zh-TW" altLang="en-US" dirty="0"/>
          </a:p>
        </p:txBody>
      </p:sp>
    </p:spTree>
    <p:extLst>
      <p:ext uri="{BB962C8B-B14F-4D97-AF65-F5344CB8AC3E}">
        <p14:creationId xmlns:p14="http://schemas.microsoft.com/office/powerpoint/2010/main" val="28549152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用餐登記－園區齋堂</a:t>
            </a:r>
          </a:p>
        </p:txBody>
      </p:sp>
      <p:sp>
        <p:nvSpPr>
          <p:cNvPr id="3" name="內容版面配置區 2"/>
          <p:cNvSpPr>
            <a:spLocks noGrp="1"/>
          </p:cNvSpPr>
          <p:nvPr>
            <p:ph idx="1"/>
          </p:nvPr>
        </p:nvSpPr>
        <p:spPr/>
        <p:txBody>
          <a:bodyPr>
            <a:normAutofit/>
          </a:bodyPr>
          <a:lstStyle/>
          <a:p>
            <a:r>
              <a:rPr lang="zh-TW" altLang="en-US" dirty="0"/>
              <a:t>齋堂位置：園區第一大樓，大殿旁電梯下去到四樓</a:t>
            </a:r>
            <a:endParaRPr lang="en-US" altLang="zh-TW" dirty="0"/>
          </a:p>
          <a:p>
            <a:r>
              <a:rPr lang="zh-TW" altLang="en-US" dirty="0"/>
              <a:t>學期初學務處</a:t>
            </a:r>
            <a:r>
              <a:rPr lang="en-US" altLang="zh-TW" dirty="0"/>
              <a:t>mail</a:t>
            </a:r>
            <a:r>
              <a:rPr lang="zh-TW" altLang="en-US" dirty="0"/>
              <a:t>出坡（打掃）登記表，有住宿者，要出坡</a:t>
            </a:r>
            <a:endParaRPr lang="en-US" altLang="zh-TW" dirty="0"/>
          </a:p>
          <a:p>
            <a:r>
              <a:rPr lang="zh-TW" altLang="en-US" dirty="0"/>
              <a:t>每個月下旬學務處</a:t>
            </a:r>
            <a:r>
              <a:rPr lang="en-US" altLang="zh-TW" dirty="0"/>
              <a:t>mail</a:t>
            </a:r>
            <a:r>
              <a:rPr lang="zh-TW" altLang="en-US" dirty="0"/>
              <a:t>園區齋堂用餐登記表</a:t>
            </a:r>
            <a:endParaRPr lang="en-US" altLang="zh-TW" dirty="0"/>
          </a:p>
          <a:p>
            <a:r>
              <a:rPr lang="zh-TW" altLang="en-US" dirty="0"/>
              <a:t>請以學校信箱帳號登入登記，無法用個人</a:t>
            </a:r>
            <a:r>
              <a:rPr lang="en-US" altLang="zh-TW" dirty="0" err="1"/>
              <a:t>gmail</a:t>
            </a:r>
            <a:r>
              <a:rPr lang="zh-TW" altLang="en-US" dirty="0"/>
              <a:t>帳號登記</a:t>
            </a:r>
            <a:endParaRPr lang="en-US" altLang="zh-TW" dirty="0"/>
          </a:p>
          <a:p>
            <a:r>
              <a:rPr lang="zh-TW" altLang="en-US" dirty="0"/>
              <a:t>採登記制，不用餐請取消登記，避免剩</a:t>
            </a:r>
            <a:r>
              <a:rPr lang="zh-TW" altLang="en-US" dirty="0" smtClean="0"/>
              <a:t>食</a:t>
            </a:r>
            <a:endParaRPr lang="en-US" altLang="zh-TW" dirty="0"/>
          </a:p>
          <a:p>
            <a:endParaRPr lang="zh-TW" altLang="en-US" dirty="0"/>
          </a:p>
        </p:txBody>
      </p:sp>
    </p:spTree>
    <p:extLst>
      <p:ext uri="{BB962C8B-B14F-4D97-AF65-F5344CB8AC3E}">
        <p14:creationId xmlns:p14="http://schemas.microsoft.com/office/powerpoint/2010/main" val="2396752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交通車登記</a:t>
            </a:r>
          </a:p>
        </p:txBody>
      </p:sp>
      <p:sp>
        <p:nvSpPr>
          <p:cNvPr id="3" name="內容版面配置區 2"/>
          <p:cNvSpPr>
            <a:spLocks noGrp="1"/>
          </p:cNvSpPr>
          <p:nvPr>
            <p:ph idx="1"/>
          </p:nvPr>
        </p:nvSpPr>
        <p:spPr>
          <a:xfrm>
            <a:off x="2327564" y="2152650"/>
            <a:ext cx="9175459" cy="4086225"/>
          </a:xfrm>
        </p:spPr>
        <p:txBody>
          <a:bodyPr>
            <a:normAutofit/>
          </a:bodyPr>
          <a:lstStyle/>
          <a:p>
            <a:r>
              <a:rPr lang="zh-TW" altLang="en-US" dirty="0"/>
              <a:t>交通車有二條路線：</a:t>
            </a:r>
            <a:endParaRPr lang="en-US" altLang="zh-TW" dirty="0"/>
          </a:p>
          <a:p>
            <a:pPr lvl="1"/>
            <a:r>
              <a:rPr lang="zh-TW" altLang="en-US" dirty="0"/>
              <a:t>北投線</a:t>
            </a:r>
            <a:endParaRPr lang="en-US" altLang="zh-TW" dirty="0"/>
          </a:p>
          <a:p>
            <a:pPr lvl="1"/>
            <a:r>
              <a:rPr lang="zh-TW" altLang="en-US" dirty="0"/>
              <a:t>忠孝新生線</a:t>
            </a:r>
            <a:endParaRPr lang="en-US" altLang="zh-TW" dirty="0"/>
          </a:p>
          <a:p>
            <a:r>
              <a:rPr lang="zh-TW" altLang="en-US" dirty="0"/>
              <a:t>每個月下旬總務處</a:t>
            </a:r>
            <a:r>
              <a:rPr lang="en-US" altLang="zh-TW" dirty="0"/>
              <a:t>mail</a:t>
            </a:r>
            <a:r>
              <a:rPr lang="zh-TW" altLang="en-US" dirty="0"/>
              <a:t>搭車登記表</a:t>
            </a:r>
            <a:endParaRPr lang="en-US" altLang="zh-TW" dirty="0"/>
          </a:p>
          <a:p>
            <a:r>
              <a:rPr lang="zh-TW" altLang="en-US" dirty="0"/>
              <a:t>請以學校信箱帳號登入登記，無法用個人</a:t>
            </a:r>
            <a:r>
              <a:rPr lang="en-US" altLang="zh-TW" dirty="0" err="1"/>
              <a:t>gmail</a:t>
            </a:r>
            <a:r>
              <a:rPr lang="zh-TW" altLang="en-US" dirty="0"/>
              <a:t>帳號登記</a:t>
            </a:r>
            <a:endParaRPr lang="en-US" altLang="zh-TW" dirty="0"/>
          </a:p>
          <a:p>
            <a:r>
              <a:rPr lang="zh-TW" altLang="en-US" dirty="0"/>
              <a:t>停靠站請看登記表說明</a:t>
            </a:r>
            <a:endParaRPr lang="en-US" altLang="zh-TW" dirty="0"/>
          </a:p>
          <a:p>
            <a:r>
              <a:rPr lang="zh-TW" altLang="en-US" dirty="0"/>
              <a:t>採登記制，不搭乘請取消登記，避免浪費</a:t>
            </a:r>
            <a:endParaRPr lang="en-US" altLang="zh-TW" dirty="0"/>
          </a:p>
          <a:p>
            <a:endParaRPr lang="en-US" altLang="zh-TW" dirty="0"/>
          </a:p>
          <a:p>
            <a:endParaRPr lang="zh-TW" altLang="en-US" dirty="0"/>
          </a:p>
        </p:txBody>
      </p:sp>
    </p:spTree>
    <p:extLst>
      <p:ext uri="{BB962C8B-B14F-4D97-AF65-F5344CB8AC3E}">
        <p14:creationId xmlns:p14="http://schemas.microsoft.com/office/powerpoint/2010/main" val="22374555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教室環境清潔</a:t>
            </a:r>
            <a:r>
              <a:rPr lang="en-US" altLang="zh-TW" dirty="0" smtClean="0"/>
              <a:t>	</a:t>
            </a:r>
            <a:endParaRPr lang="zh-TW" altLang="en-US" dirty="0"/>
          </a:p>
        </p:txBody>
      </p:sp>
      <p:sp>
        <p:nvSpPr>
          <p:cNvPr id="3" name="內容版面配置區 2"/>
          <p:cNvSpPr>
            <a:spLocks noGrp="1"/>
          </p:cNvSpPr>
          <p:nvPr>
            <p:ph idx="1"/>
          </p:nvPr>
        </p:nvSpPr>
        <p:spPr/>
        <p:txBody>
          <a:bodyPr>
            <a:normAutofit/>
          </a:bodyPr>
          <a:lstStyle/>
          <a:p>
            <a:r>
              <a:rPr lang="zh-TW" altLang="en-US" dirty="0" smtClean="0"/>
              <a:t>打掃</a:t>
            </a:r>
            <a:r>
              <a:rPr lang="zh-TW" altLang="en-US" smtClean="0"/>
              <a:t>教室：</a:t>
            </a:r>
            <a:r>
              <a:rPr lang="en-US" altLang="zh-TW" smtClean="0"/>
              <a:t>GC208</a:t>
            </a:r>
            <a:r>
              <a:rPr lang="zh-TW" altLang="en-US" dirty="0" smtClean="0"/>
              <a:t> 、</a:t>
            </a:r>
            <a:r>
              <a:rPr lang="zh-TW" altLang="en-US" dirty="0"/>
              <a:t> </a:t>
            </a:r>
            <a:r>
              <a:rPr lang="en-US" altLang="zh-TW" dirty="0" smtClean="0"/>
              <a:t>GC209</a:t>
            </a:r>
            <a:r>
              <a:rPr lang="zh-TW" altLang="en-US" dirty="0" smtClean="0"/>
              <a:t>、</a:t>
            </a:r>
            <a:r>
              <a:rPr lang="zh-TW" altLang="en-US" dirty="0"/>
              <a:t> </a:t>
            </a:r>
            <a:r>
              <a:rPr lang="en-US" altLang="zh-TW" dirty="0" smtClean="0"/>
              <a:t>GC210</a:t>
            </a:r>
          </a:p>
          <a:p>
            <a:r>
              <a:rPr lang="zh-TW" altLang="en-US" dirty="0" smtClean="0"/>
              <a:t>打掃工具：</a:t>
            </a:r>
            <a:r>
              <a:rPr lang="en-US" altLang="zh-TW" dirty="0" smtClean="0"/>
              <a:t>GC203</a:t>
            </a:r>
            <a:r>
              <a:rPr lang="zh-TW" altLang="en-US" dirty="0" smtClean="0"/>
              <a:t>教室旁的走道</a:t>
            </a:r>
            <a:endParaRPr lang="zh-TW" altLang="en-US" dirty="0"/>
          </a:p>
        </p:txBody>
      </p:sp>
    </p:spTree>
    <p:extLst>
      <p:ext uri="{BB962C8B-B14F-4D97-AF65-F5344CB8AC3E}">
        <p14:creationId xmlns:p14="http://schemas.microsoft.com/office/powerpoint/2010/main" val="23373977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t>選課</a:t>
            </a:r>
          </a:p>
        </p:txBody>
      </p:sp>
      <p:sp>
        <p:nvSpPr>
          <p:cNvPr id="3" name="內容版面配置區 2"/>
          <p:cNvSpPr>
            <a:spLocks noGrp="1"/>
          </p:cNvSpPr>
          <p:nvPr>
            <p:ph idx="1"/>
          </p:nvPr>
        </p:nvSpPr>
        <p:spPr>
          <a:xfrm>
            <a:off x="2188723" y="1867712"/>
            <a:ext cx="9314300" cy="4542816"/>
          </a:xfrm>
        </p:spPr>
        <p:txBody>
          <a:bodyPr>
            <a:normAutofit/>
          </a:bodyPr>
          <a:lstStyle/>
          <a:p>
            <a:r>
              <a:rPr lang="zh-TW" altLang="en-US" dirty="0"/>
              <a:t>選課系統網址：</a:t>
            </a:r>
            <a:r>
              <a:rPr lang="en-US" altLang="zh-TW" dirty="0">
                <a:hlinkClick r:id="rId2"/>
              </a:rPr>
              <a:t>http://ecampus.dila.edu.tw/ddb/</a:t>
            </a:r>
            <a:endParaRPr lang="en-US" altLang="zh-TW" dirty="0"/>
          </a:p>
          <a:p>
            <a:r>
              <a:rPr lang="zh-TW" altLang="en-US" dirty="0"/>
              <a:t>查詢授課大綱</a:t>
            </a:r>
            <a:endParaRPr lang="en-US" altLang="zh-TW" dirty="0"/>
          </a:p>
          <a:p>
            <a:endParaRPr lang="en-US" altLang="zh-TW" dirty="0"/>
          </a:p>
        </p:txBody>
      </p:sp>
      <p:sp>
        <p:nvSpPr>
          <p:cNvPr id="4" name="投影片編號版面配置區 3"/>
          <p:cNvSpPr>
            <a:spLocks noGrp="1"/>
          </p:cNvSpPr>
          <p:nvPr>
            <p:ph type="sldNum" sz="quarter" idx="12"/>
          </p:nvPr>
        </p:nvSpPr>
        <p:spPr/>
        <p:txBody>
          <a:bodyPr/>
          <a:lstStyle/>
          <a:p>
            <a:fld id="{6D22F896-40B5-4ADD-8801-0D06FADFA095}" type="slidenum">
              <a:rPr lang="en-US" smtClean="0"/>
              <a:pPr/>
              <a:t>35</a:t>
            </a:fld>
            <a:endParaRPr lang="en-US" dirty="0"/>
          </a:p>
        </p:txBody>
      </p:sp>
      <p:pic>
        <p:nvPicPr>
          <p:cNvPr id="5" name="圖片 4" descr="畫面剪輯"/>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5219" y="2968400"/>
            <a:ext cx="10616896" cy="2160262"/>
          </a:xfrm>
          <a:prstGeom prst="rect">
            <a:avLst/>
          </a:prstGeom>
        </p:spPr>
      </p:pic>
      <p:sp>
        <p:nvSpPr>
          <p:cNvPr id="6" name="矩形 5"/>
          <p:cNvSpPr/>
          <p:nvPr/>
        </p:nvSpPr>
        <p:spPr>
          <a:xfrm>
            <a:off x="1756229" y="4139120"/>
            <a:ext cx="1915885" cy="215166"/>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2256148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31911" y="1532947"/>
            <a:ext cx="10018713" cy="1076325"/>
          </a:xfrm>
        </p:spPr>
        <p:txBody>
          <a:bodyPr/>
          <a:lstStyle/>
          <a:p>
            <a:r>
              <a:rPr lang="zh-TW" altLang="en-US" dirty="0"/>
              <a:t>學程連絡資訊</a:t>
            </a:r>
          </a:p>
        </p:txBody>
      </p:sp>
      <p:sp>
        <p:nvSpPr>
          <p:cNvPr id="3" name="內容版面配置區 2"/>
          <p:cNvSpPr>
            <a:spLocks noGrp="1"/>
          </p:cNvSpPr>
          <p:nvPr>
            <p:ph idx="1"/>
          </p:nvPr>
        </p:nvSpPr>
        <p:spPr>
          <a:xfrm>
            <a:off x="4876800" y="2964872"/>
            <a:ext cx="6626223" cy="3274003"/>
          </a:xfrm>
        </p:spPr>
        <p:txBody>
          <a:bodyPr/>
          <a:lstStyle/>
          <a:p>
            <a:r>
              <a:rPr lang="zh-TW" altLang="en-US" dirty="0"/>
              <a:t>李佳勳  行政助理</a:t>
            </a:r>
            <a:endParaRPr lang="en-US" altLang="zh-TW" dirty="0"/>
          </a:p>
          <a:p>
            <a:r>
              <a:rPr lang="en-US" altLang="zh-TW" dirty="0"/>
              <a:t>02-2498-0707#5202</a:t>
            </a:r>
            <a:endParaRPr lang="zh-TW" altLang="en-US" dirty="0"/>
          </a:p>
        </p:txBody>
      </p:sp>
      <p:sp>
        <p:nvSpPr>
          <p:cNvPr id="4" name="投影片編號版面配置區 3"/>
          <p:cNvSpPr>
            <a:spLocks noGrp="1"/>
          </p:cNvSpPr>
          <p:nvPr>
            <p:ph type="sldNum" sz="quarter" idx="12"/>
          </p:nvPr>
        </p:nvSpPr>
        <p:spPr/>
        <p:txBody>
          <a:bodyPr/>
          <a:lstStyle/>
          <a:p>
            <a:fld id="{6D22F896-40B5-4ADD-8801-0D06FADFA095}" type="slidenum">
              <a:rPr lang="en-US" smtClean="0"/>
              <a:pPr/>
              <a:t>36</a:t>
            </a:fld>
            <a:endParaRPr lang="en-US" dirty="0"/>
          </a:p>
        </p:txBody>
      </p:sp>
    </p:spTree>
    <p:extLst>
      <p:ext uri="{BB962C8B-B14F-4D97-AF65-F5344CB8AC3E}">
        <p14:creationId xmlns:p14="http://schemas.microsoft.com/office/powerpoint/2010/main" val="25702696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solidFill>
                  <a:srgbClr val="0070C0"/>
                </a:solidFill>
              </a:rPr>
              <a:t>祝福大家    未來學習豐收     滿心歡喜</a:t>
            </a:r>
          </a:p>
        </p:txBody>
      </p:sp>
      <p:sp>
        <p:nvSpPr>
          <p:cNvPr id="3" name="文字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6D22F896-40B5-4ADD-8801-0D06FADFA095}" type="slidenum">
              <a:rPr lang="en-US" smtClean="0"/>
              <a:t>37</a:t>
            </a:fld>
            <a:endParaRPr lang="en-US" dirty="0"/>
          </a:p>
        </p:txBody>
      </p:sp>
    </p:spTree>
    <p:extLst>
      <p:ext uri="{BB962C8B-B14F-4D97-AF65-F5344CB8AC3E}">
        <p14:creationId xmlns:p14="http://schemas.microsoft.com/office/powerpoint/2010/main" val="33177645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72279" y="2666999"/>
            <a:ext cx="8930747" cy="1457961"/>
          </a:xfrm>
        </p:spPr>
        <p:txBody>
          <a:bodyPr>
            <a:normAutofit/>
          </a:bodyPr>
          <a:lstStyle/>
          <a:p>
            <a:pPr algn="l"/>
            <a:r>
              <a:rPr lang="zh-TW" altLang="en-US" dirty="0" smtClean="0"/>
              <a:t>學程網頁：</a:t>
            </a:r>
            <a:r>
              <a:rPr lang="en-US" altLang="zh-TW" dirty="0"/>
              <a:t/>
            </a:r>
            <a:br>
              <a:rPr lang="en-US" altLang="zh-TW" dirty="0"/>
            </a:br>
            <a:r>
              <a:rPr lang="en-US" altLang="zh-TW" dirty="0">
                <a:hlinkClick r:id="rId2"/>
              </a:rPr>
              <a:t>https://</a:t>
            </a:r>
            <a:r>
              <a:rPr lang="en-US" altLang="zh-TW" dirty="0" smtClean="0">
                <a:hlinkClick r:id="rId2"/>
              </a:rPr>
              <a:t>se.dila.edu.tw</a:t>
            </a:r>
            <a:endParaRPr lang="zh-TW" altLang="en-US" dirty="0"/>
          </a:p>
        </p:txBody>
      </p:sp>
      <p:sp>
        <p:nvSpPr>
          <p:cNvPr id="4" name="文字版面配置區 3"/>
          <p:cNvSpPr>
            <a:spLocks noGrp="1"/>
          </p:cNvSpPr>
          <p:nvPr>
            <p:ph type="body" idx="1"/>
          </p:nvPr>
        </p:nvSpPr>
        <p:spPr/>
        <p:txBody>
          <a:bodyPr/>
          <a:lstStyle/>
          <a:p>
            <a:endParaRPr lang="zh-TW" altLang="en-US"/>
          </a:p>
        </p:txBody>
      </p:sp>
      <p:sp>
        <p:nvSpPr>
          <p:cNvPr id="3" name="投影片編號版面配置區 2"/>
          <p:cNvSpPr>
            <a:spLocks noGrp="1"/>
          </p:cNvSpPr>
          <p:nvPr>
            <p:ph type="sldNum" sz="quarter" idx="12"/>
          </p:nvPr>
        </p:nvSpPr>
        <p:spPr/>
        <p:txBody>
          <a:bodyPr/>
          <a:lstStyle/>
          <a:p>
            <a:fld id="{6D22F896-40B5-4ADD-8801-0D06FADFA095}" type="slidenum">
              <a:rPr lang="en-US" smtClean="0"/>
              <a:t>4</a:t>
            </a:fld>
            <a:endParaRPr lang="en-US" dirty="0"/>
          </a:p>
        </p:txBody>
      </p:sp>
    </p:spTree>
    <p:extLst>
      <p:ext uri="{BB962C8B-B14F-4D97-AF65-F5344CB8AC3E}">
        <p14:creationId xmlns:p14="http://schemas.microsoft.com/office/powerpoint/2010/main" val="34266087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課程規劃</a:t>
            </a:r>
          </a:p>
        </p:txBody>
      </p:sp>
      <p:sp>
        <p:nvSpPr>
          <p:cNvPr id="4" name="文字版面配置區 3"/>
          <p:cNvSpPr>
            <a:spLocks noGrp="1"/>
          </p:cNvSpPr>
          <p:nvPr>
            <p:ph type="body" idx="1"/>
          </p:nvPr>
        </p:nvSpPr>
        <p:spPr/>
        <p:txBody>
          <a:bodyPr/>
          <a:lstStyle/>
          <a:p>
            <a:endParaRPr lang="zh-TW" altLang="en-US"/>
          </a:p>
        </p:txBody>
      </p:sp>
      <p:sp>
        <p:nvSpPr>
          <p:cNvPr id="3" name="投影片編號版面配置區 2"/>
          <p:cNvSpPr>
            <a:spLocks noGrp="1"/>
          </p:cNvSpPr>
          <p:nvPr>
            <p:ph type="sldNum" sz="quarter" idx="12"/>
          </p:nvPr>
        </p:nvSpPr>
        <p:spPr/>
        <p:txBody>
          <a:bodyPr/>
          <a:lstStyle/>
          <a:p>
            <a:fld id="{6D22F896-40B5-4ADD-8801-0D06FADFA095}" type="slidenum">
              <a:rPr lang="en-US" smtClean="0"/>
              <a:t>5</a:t>
            </a:fld>
            <a:endParaRPr lang="en-US" dirty="0"/>
          </a:p>
        </p:txBody>
      </p:sp>
    </p:spTree>
    <p:extLst>
      <p:ext uri="{BB962C8B-B14F-4D97-AF65-F5344CB8AC3E}">
        <p14:creationId xmlns:p14="http://schemas.microsoft.com/office/powerpoint/2010/main" val="1462082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72D2AE17-A5F2-45E8-BA3D-C3CB21615321}"/>
              </a:ext>
            </a:extLst>
          </p:cNvPr>
          <p:cNvSpPr>
            <a:spLocks noGrp="1"/>
          </p:cNvSpPr>
          <p:nvPr>
            <p:ph type="sldNum" sz="quarter" idx="12"/>
          </p:nvPr>
        </p:nvSpPr>
        <p:spPr/>
        <p:txBody>
          <a:bodyPr/>
          <a:lstStyle/>
          <a:p>
            <a:fld id="{6D22F896-40B5-4ADD-8801-0D06FADFA095}" type="slidenum">
              <a:rPr lang="en-US" smtClean="0"/>
              <a:t>6</a:t>
            </a:fld>
            <a:endParaRPr lang="en-US" dirty="0"/>
          </a:p>
        </p:txBody>
      </p:sp>
      <p:sp>
        <p:nvSpPr>
          <p:cNvPr id="3" name="文字方塊 2"/>
          <p:cNvSpPr txBox="1"/>
          <p:nvPr/>
        </p:nvSpPr>
        <p:spPr>
          <a:xfrm>
            <a:off x="1930400" y="816114"/>
            <a:ext cx="2248195" cy="707886"/>
          </a:xfrm>
          <a:prstGeom prst="rect">
            <a:avLst/>
          </a:prstGeom>
          <a:noFill/>
        </p:spPr>
        <p:txBody>
          <a:bodyPr wrap="square" rtlCol="0">
            <a:spAutoFit/>
          </a:bodyPr>
          <a:lstStyle/>
          <a:p>
            <a:r>
              <a:rPr lang="zh-TW" altLang="en-US" sz="4000" b="1" dirty="0" smtClean="0">
                <a:solidFill>
                  <a:schemeClr val="accent5">
                    <a:lumMod val="50000"/>
                  </a:schemeClr>
                </a:solidFill>
              </a:rPr>
              <a:t>課程地圖</a:t>
            </a:r>
            <a:endParaRPr lang="zh-TW" altLang="en-US" sz="4000" b="1" dirty="0">
              <a:solidFill>
                <a:schemeClr val="accent5">
                  <a:lumMod val="50000"/>
                </a:schemeClr>
              </a:solidFill>
            </a:endParaRPr>
          </a:p>
        </p:txBody>
      </p:sp>
      <p:graphicFrame>
        <p:nvGraphicFramePr>
          <p:cNvPr id="38" name="資料庫圖表 37"/>
          <p:cNvGraphicFramePr/>
          <p:nvPr>
            <p:extLst>
              <p:ext uri="{D42A27DB-BD31-4B8C-83A1-F6EECF244321}">
                <p14:modId xmlns:p14="http://schemas.microsoft.com/office/powerpoint/2010/main" val="1452139572"/>
              </p:ext>
            </p:extLst>
          </p:nvPr>
        </p:nvGraphicFramePr>
        <p:xfrm>
          <a:off x="2130466" y="1830368"/>
          <a:ext cx="9202436" cy="4570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523234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6D22F896-40B5-4ADD-8801-0D06FADFA095}" type="slidenum">
              <a:rPr lang="en-US" smtClean="0"/>
              <a:t>7</a:t>
            </a:fld>
            <a:endParaRPr lang="en-US" dirty="0"/>
          </a:p>
        </p:txBody>
      </p:sp>
      <p:pic>
        <p:nvPicPr>
          <p:cNvPr id="33" name="圖片 32"/>
          <p:cNvPicPr>
            <a:picLocks noChangeAspect="1"/>
          </p:cNvPicPr>
          <p:nvPr/>
        </p:nvPicPr>
        <p:blipFill rotWithShape="1">
          <a:blip r:embed="rId3">
            <a:extLst>
              <a:ext uri="{28A0092B-C50C-407E-A947-70E740481C1C}">
                <a14:useLocalDpi xmlns:a14="http://schemas.microsoft.com/office/drawing/2010/main" val="0"/>
              </a:ext>
            </a:extLst>
          </a:blip>
          <a:srcRect l="4988" t="27288" r="5571" b="4030"/>
          <a:stretch/>
        </p:blipFill>
        <p:spPr>
          <a:xfrm>
            <a:off x="3199392" y="0"/>
            <a:ext cx="6316172" cy="6858000"/>
          </a:xfrm>
          <a:prstGeom prst="rect">
            <a:avLst/>
          </a:prstGeom>
        </p:spPr>
      </p:pic>
      <p:sp>
        <p:nvSpPr>
          <p:cNvPr id="34" name="文字方塊 33"/>
          <p:cNvSpPr txBox="1"/>
          <p:nvPr/>
        </p:nvSpPr>
        <p:spPr>
          <a:xfrm>
            <a:off x="2155632" y="1988288"/>
            <a:ext cx="800219" cy="2190307"/>
          </a:xfrm>
          <a:prstGeom prst="rect">
            <a:avLst/>
          </a:prstGeom>
          <a:noFill/>
        </p:spPr>
        <p:txBody>
          <a:bodyPr vert="eaVert" wrap="square" rtlCol="0">
            <a:spAutoFit/>
          </a:bodyPr>
          <a:lstStyle/>
          <a:p>
            <a:r>
              <a:rPr lang="zh-TW" altLang="en-US" sz="4000" b="1" dirty="0" smtClean="0">
                <a:solidFill>
                  <a:schemeClr val="accent5">
                    <a:lumMod val="50000"/>
                  </a:schemeClr>
                </a:solidFill>
              </a:rPr>
              <a:t>核心能力</a:t>
            </a:r>
            <a:endParaRPr lang="zh-TW" altLang="en-US" sz="4000" b="1" dirty="0">
              <a:solidFill>
                <a:schemeClr val="accent5">
                  <a:lumMod val="50000"/>
                </a:schemeClr>
              </a:solidFill>
            </a:endParaRPr>
          </a:p>
        </p:txBody>
      </p:sp>
    </p:spTree>
    <p:extLst>
      <p:ext uri="{BB962C8B-B14F-4D97-AF65-F5344CB8AC3E}">
        <p14:creationId xmlns:p14="http://schemas.microsoft.com/office/powerpoint/2010/main" val="28506583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72D2AE17-A5F2-45E8-BA3D-C3CB21615321}"/>
              </a:ext>
            </a:extLst>
          </p:cNvPr>
          <p:cNvSpPr>
            <a:spLocks noGrp="1"/>
          </p:cNvSpPr>
          <p:nvPr>
            <p:ph type="sldNum" sz="quarter" idx="12"/>
          </p:nvPr>
        </p:nvSpPr>
        <p:spPr/>
        <p:txBody>
          <a:bodyPr/>
          <a:lstStyle/>
          <a:p>
            <a:fld id="{6D22F896-40B5-4ADD-8801-0D06FADFA095}" type="slidenum">
              <a:rPr lang="en-US" smtClean="0"/>
              <a:t>8</a:t>
            </a:fld>
            <a:endParaRPr lang="en-US" dirty="0"/>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9807" y="0"/>
            <a:ext cx="9697986" cy="6858000"/>
          </a:xfrm>
          <a:prstGeom prst="rect">
            <a:avLst/>
          </a:prstGeom>
        </p:spPr>
      </p:pic>
    </p:spTree>
    <p:extLst>
      <p:ext uri="{BB962C8B-B14F-4D97-AF65-F5344CB8AC3E}">
        <p14:creationId xmlns:p14="http://schemas.microsoft.com/office/powerpoint/2010/main" val="5479381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專任師資</a:t>
            </a:r>
          </a:p>
        </p:txBody>
      </p:sp>
      <p:sp>
        <p:nvSpPr>
          <p:cNvPr id="3" name="文字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6D22F896-40B5-4ADD-8801-0D06FADFA095}" type="slidenum">
              <a:rPr lang="en-US" smtClean="0"/>
              <a:t>9</a:t>
            </a:fld>
            <a:endParaRPr lang="en-US" dirty="0"/>
          </a:p>
        </p:txBody>
      </p:sp>
    </p:spTree>
    <p:extLst>
      <p:ext uri="{BB962C8B-B14F-4D97-AF65-F5344CB8AC3E}">
        <p14:creationId xmlns:p14="http://schemas.microsoft.com/office/powerpoint/2010/main" val="244059382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視差">
  <a:themeElements>
    <a:clrScheme name="視差">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視差">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視差">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視差</Template>
  <TotalTime>791</TotalTime>
  <Words>1511</Words>
  <Application>Microsoft Office PowerPoint</Application>
  <PresentationFormat>寬螢幕</PresentationFormat>
  <Paragraphs>184</Paragraphs>
  <Slides>37</Slides>
  <Notes>2</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37</vt:i4>
      </vt:variant>
    </vt:vector>
  </HeadingPairs>
  <TitlesOfParts>
    <vt:vector size="43" baseType="lpstr">
      <vt:lpstr>新細明體</vt:lpstr>
      <vt:lpstr>Arial</vt:lpstr>
      <vt:lpstr>Calibri</vt:lpstr>
      <vt:lpstr>Corbel</vt:lpstr>
      <vt:lpstr>Times New Roman</vt:lpstr>
      <vt:lpstr>視差</vt:lpstr>
      <vt:lpstr>社會企業與創新碩士學位學程</vt:lpstr>
      <vt:lpstr>教學目標與學習方向</vt:lpstr>
      <vt:lpstr>社會企業與創新碩士學位學程的前世今生</vt:lpstr>
      <vt:lpstr>學程網頁： https://se.dila.edu.tw</vt:lpstr>
      <vt:lpstr>課程規劃</vt:lpstr>
      <vt:lpstr>PowerPoint 簡報</vt:lpstr>
      <vt:lpstr>PowerPoint 簡報</vt:lpstr>
      <vt:lpstr>PowerPoint 簡報</vt:lpstr>
      <vt:lpstr>專任師資</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修業規定</vt:lpstr>
      <vt:lpstr>修業年限</vt:lpstr>
      <vt:lpstr>修課規定</vt:lpstr>
      <vt:lpstr>關於指導教授</vt:lpstr>
      <vt:lpstr>論文計畫審查</vt:lpstr>
      <vt:lpstr>學位考試</vt:lpstr>
      <vt:lpstr>開除學籍</vt:lpstr>
      <vt:lpstr>其他重要規定</vt:lpstr>
      <vt:lpstr>研究生共同研究室</vt:lpstr>
      <vt:lpstr>校園生活－用餐、交通</vt:lpstr>
      <vt:lpstr>校園生活－用餐方式</vt:lpstr>
      <vt:lpstr>用餐登記－綜合餐廳</vt:lpstr>
      <vt:lpstr>用餐登記－園區齋堂</vt:lpstr>
      <vt:lpstr>交通車登記</vt:lpstr>
      <vt:lpstr>教室環境清潔 </vt:lpstr>
      <vt:lpstr>選課</vt:lpstr>
      <vt:lpstr>學程連絡資訊</vt:lpstr>
      <vt:lpstr>祝福大家    未來學習豐收     滿心歡喜</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社會企業與創新碩士學位學程</dc:title>
  <dc:creator>玲玲 葉</dc:creator>
  <cp:lastModifiedBy>user</cp:lastModifiedBy>
  <cp:revision>87</cp:revision>
  <dcterms:created xsi:type="dcterms:W3CDTF">2020-08-31T12:44:32Z</dcterms:created>
  <dcterms:modified xsi:type="dcterms:W3CDTF">2022-09-01T02:48:56Z</dcterms:modified>
</cp:coreProperties>
</file>